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bd10e5ff83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bd10e5ff83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bd10e5ff83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bd10e5ff83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bd10e5ff83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bd10e5ff83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c6367d4601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c6367d4601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bd10e5ff83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bd10e5ff83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937d114d3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937d114d3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c6367d4601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c6367d4601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c6367d4601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c6367d4601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c45079390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c45079390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bd10e5ff83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bd10e5ff83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bd10e5ff8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bd10e5ff8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c6367d4601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c6367d4601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c6367d4601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c6367d4601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bd10e5ff83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bd10e5ff83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bd10e5ff83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bd10e5ff83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bd10e5ff83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bd10e5ff83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bd10e5ff83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bd10e5ff83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bd10e5ff83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bd10e5ff83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bd10e5ff83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bd10e5ff83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bd10e5ff83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bd10e5ff83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Relationship Id="rId4" Type="http://schemas.openxmlformats.org/officeDocument/2006/relationships/image" Target="../media/image8.png"/><Relationship Id="rId5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jpg"/><Relationship Id="rId4" Type="http://schemas.openxmlformats.org/officeDocument/2006/relationships/image" Target="../media/image2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5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Relationship Id="rId4" Type="http://schemas.openxmlformats.org/officeDocument/2006/relationships/image" Target="../media/image11.jpg"/><Relationship Id="rId5" Type="http://schemas.openxmlformats.org/officeDocument/2006/relationships/image" Target="../media/image15.jpg"/><Relationship Id="rId6" Type="http://schemas.openxmlformats.org/officeDocument/2006/relationships/image" Target="../media/image13.jpg"/><Relationship Id="rId7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jpg"/><Relationship Id="rId4" Type="http://schemas.openxmlformats.org/officeDocument/2006/relationships/image" Target="../media/image17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Relationship Id="rId4" Type="http://schemas.openxmlformats.org/officeDocument/2006/relationships/image" Target="../media/image21.png"/><Relationship Id="rId5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Public Relations 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2025-2026</a:t>
            </a:r>
            <a:endParaRPr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000FF"/>
                </a:solidFill>
              </a:rPr>
              <a:t>Instagram</a:t>
            </a:r>
            <a:endParaRPr b="1" sz="2500">
              <a:solidFill>
                <a:srgbClr val="0000FF"/>
              </a:solidFill>
            </a:endParaRPr>
          </a:p>
        </p:txBody>
      </p:sp>
      <p:sp>
        <p:nvSpPr>
          <p:cNvPr id="114" name="Google Shape;114;p22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500"/>
              <a:buChar char="●"/>
            </a:pPr>
            <a:r>
              <a:rPr lang="en" sz="1500">
                <a:solidFill>
                  <a:srgbClr val="0000FF"/>
                </a:solidFill>
              </a:rPr>
              <a:t>Our last post before I took over was back in January 9th, 2024.</a:t>
            </a:r>
            <a:endParaRPr sz="1500">
              <a:solidFill>
                <a:srgbClr val="0000FF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500"/>
              <a:buChar char="○"/>
            </a:pPr>
            <a:r>
              <a:rPr lang="en" sz="1500">
                <a:solidFill>
                  <a:srgbClr val="0000FF"/>
                </a:solidFill>
              </a:rPr>
              <a:t>The last Board posted nothing for an entire year.</a:t>
            </a:r>
            <a:endParaRPr sz="1500">
              <a:solidFill>
                <a:srgbClr val="0000FF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500"/>
              <a:buChar char="●"/>
            </a:pPr>
            <a:r>
              <a:rPr lang="en" sz="1500">
                <a:solidFill>
                  <a:srgbClr val="0000FF"/>
                </a:solidFill>
              </a:rPr>
              <a:t>No attempts were made to promote </a:t>
            </a:r>
            <a:r>
              <a:rPr lang="en" sz="1500">
                <a:solidFill>
                  <a:srgbClr val="0000FF"/>
                </a:solidFill>
              </a:rPr>
              <a:t>candidates</a:t>
            </a:r>
            <a:r>
              <a:rPr lang="en" sz="1500">
                <a:solidFill>
                  <a:srgbClr val="0000FF"/>
                </a:solidFill>
              </a:rPr>
              <a:t>.</a:t>
            </a:r>
            <a:endParaRPr sz="1500">
              <a:solidFill>
                <a:srgbClr val="0000FF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500"/>
              <a:buChar char="●"/>
            </a:pPr>
            <a:r>
              <a:rPr lang="en" sz="1500">
                <a:solidFill>
                  <a:srgbClr val="0000FF"/>
                </a:solidFill>
              </a:rPr>
              <a:t>We failed to reply to messages, including speaking </a:t>
            </a:r>
            <a:r>
              <a:rPr lang="en" sz="1500">
                <a:solidFill>
                  <a:srgbClr val="0000FF"/>
                </a:solidFill>
              </a:rPr>
              <a:t>opportunities</a:t>
            </a:r>
            <a:r>
              <a:rPr lang="en" sz="1500">
                <a:solidFill>
                  <a:srgbClr val="0000FF"/>
                </a:solidFill>
              </a:rPr>
              <a:t>. </a:t>
            </a:r>
            <a:endParaRPr sz="1500">
              <a:solidFill>
                <a:srgbClr val="0000FF"/>
              </a:solidFill>
            </a:endParaRPr>
          </a:p>
        </p:txBody>
      </p:sp>
      <p:pic>
        <p:nvPicPr>
          <p:cNvPr id="115" name="Google Shape;11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5650" y="389001"/>
            <a:ext cx="5314925" cy="41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b="1" lang="en">
                <a:solidFill>
                  <a:srgbClr val="0000FF"/>
                </a:solidFill>
              </a:rPr>
              <a:t>Metadata Comparison: Instagram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2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 u="sng">
                <a:solidFill>
                  <a:srgbClr val="0000FF"/>
                </a:solidFill>
              </a:rPr>
              <a:t>03-23-2023/ 01-09-2024 (Last two Boards total activity)(731 Days):</a:t>
            </a:r>
            <a:endParaRPr b="1" sz="1500" u="sng">
              <a:solidFill>
                <a:srgbClr val="0000FF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500"/>
              <a:buChar char="●"/>
            </a:pPr>
            <a:r>
              <a:rPr lang="en" sz="1500">
                <a:solidFill>
                  <a:srgbClr val="0000FF"/>
                </a:solidFill>
              </a:rPr>
              <a:t>Posts: </a:t>
            </a:r>
            <a:r>
              <a:rPr b="1" lang="en" sz="1500">
                <a:solidFill>
                  <a:srgbClr val="0000FF"/>
                </a:solidFill>
              </a:rPr>
              <a:t>7</a:t>
            </a:r>
            <a:endParaRPr b="1" sz="1500">
              <a:solidFill>
                <a:srgbClr val="0000FF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500"/>
              <a:buChar char="●"/>
            </a:pPr>
            <a:r>
              <a:rPr lang="en" sz="1500">
                <a:solidFill>
                  <a:srgbClr val="0000FF"/>
                </a:solidFill>
              </a:rPr>
              <a:t>Likes: </a:t>
            </a:r>
            <a:r>
              <a:rPr b="1" lang="en" sz="1500">
                <a:solidFill>
                  <a:srgbClr val="0000FF"/>
                </a:solidFill>
              </a:rPr>
              <a:t>306 </a:t>
            </a:r>
            <a:endParaRPr b="1" sz="1500">
              <a:solidFill>
                <a:srgbClr val="0000FF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500"/>
              <a:buChar char="○"/>
            </a:pPr>
            <a:r>
              <a:rPr lang="en" sz="1500">
                <a:solidFill>
                  <a:srgbClr val="0000FF"/>
                </a:solidFill>
              </a:rPr>
              <a:t>Posts with 10+ Likes: </a:t>
            </a:r>
            <a:r>
              <a:rPr b="1" lang="en" sz="1500">
                <a:solidFill>
                  <a:srgbClr val="0000FF"/>
                </a:solidFill>
              </a:rPr>
              <a:t>( 7/7) =100%</a:t>
            </a:r>
            <a:endParaRPr b="1" sz="1500">
              <a:solidFill>
                <a:srgbClr val="0000FF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500"/>
              <a:buChar char="●"/>
            </a:pPr>
            <a:r>
              <a:rPr lang="en" sz="1500">
                <a:solidFill>
                  <a:srgbClr val="0000FF"/>
                </a:solidFill>
              </a:rPr>
              <a:t>Comments: </a:t>
            </a:r>
            <a:r>
              <a:rPr b="1" lang="en" sz="1500">
                <a:solidFill>
                  <a:srgbClr val="0000FF"/>
                </a:solidFill>
              </a:rPr>
              <a:t>6</a:t>
            </a:r>
            <a:endParaRPr b="1" sz="1500">
              <a:solidFill>
                <a:srgbClr val="0000FF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500"/>
              <a:buChar char="●"/>
            </a:pPr>
            <a:r>
              <a:rPr lang="en" sz="1500">
                <a:solidFill>
                  <a:srgbClr val="0000FF"/>
                </a:solidFill>
              </a:rPr>
              <a:t>Shares: </a:t>
            </a:r>
            <a:r>
              <a:rPr b="1" lang="en" sz="1500">
                <a:solidFill>
                  <a:srgbClr val="0000FF"/>
                </a:solidFill>
              </a:rPr>
              <a:t>21</a:t>
            </a:r>
            <a:endParaRPr b="1" sz="1500">
              <a:solidFill>
                <a:srgbClr val="0000FF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500"/>
              <a:buChar char="●"/>
            </a:pPr>
            <a:r>
              <a:rPr lang="en" sz="1500">
                <a:solidFill>
                  <a:srgbClr val="0000FF"/>
                </a:solidFill>
              </a:rPr>
              <a:t>Reposts: </a:t>
            </a:r>
            <a:r>
              <a:rPr b="1" lang="en" sz="1500">
                <a:solidFill>
                  <a:srgbClr val="0000FF"/>
                </a:solidFill>
              </a:rPr>
              <a:t>0</a:t>
            </a:r>
            <a:endParaRPr b="1" sz="1500">
              <a:solidFill>
                <a:srgbClr val="0000FF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500"/>
              <a:buChar char="●"/>
            </a:pPr>
            <a:r>
              <a:rPr lang="en" sz="1500">
                <a:solidFill>
                  <a:srgbClr val="0000FF"/>
                </a:solidFill>
              </a:rPr>
              <a:t>Percentage of Total Posts on Instagram: </a:t>
            </a:r>
            <a:r>
              <a:rPr b="1" lang="en" sz="1500">
                <a:solidFill>
                  <a:srgbClr val="0000FF"/>
                </a:solidFill>
              </a:rPr>
              <a:t>(7/745) = 9.4%</a:t>
            </a:r>
            <a:endParaRPr b="1" sz="1800">
              <a:solidFill>
                <a:srgbClr val="0000FF"/>
              </a:solidFill>
            </a:endParaRPr>
          </a:p>
        </p:txBody>
      </p:sp>
      <p:sp>
        <p:nvSpPr>
          <p:cNvPr id="122" name="Google Shape;122;p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 u="sng">
                <a:solidFill>
                  <a:srgbClr val="0000FF"/>
                </a:solidFill>
              </a:rPr>
              <a:t>03-22-2025/ 02-01-2026 (316 Days):</a:t>
            </a:r>
            <a:endParaRPr b="1" sz="1500" u="sng">
              <a:solidFill>
                <a:srgbClr val="0000FF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500"/>
              <a:buChar char="●"/>
            </a:pPr>
            <a:r>
              <a:rPr lang="en" sz="1500">
                <a:solidFill>
                  <a:srgbClr val="0000FF"/>
                </a:solidFill>
              </a:rPr>
              <a:t>Posts: </a:t>
            </a:r>
            <a:r>
              <a:rPr b="1" lang="en" sz="1500">
                <a:solidFill>
                  <a:srgbClr val="0000FF"/>
                </a:solidFill>
              </a:rPr>
              <a:t>250 </a:t>
            </a:r>
            <a:r>
              <a:rPr b="1" lang="en" sz="1500">
                <a:solidFill>
                  <a:srgbClr val="0000FF"/>
                </a:solidFill>
                <a:highlight>
                  <a:srgbClr val="00FF00"/>
                </a:highlight>
              </a:rPr>
              <a:t>(Up 3,471.43%)</a:t>
            </a:r>
            <a:endParaRPr b="1" sz="1500">
              <a:solidFill>
                <a:srgbClr val="0000FF"/>
              </a:solidFill>
              <a:highlight>
                <a:srgbClr val="00FF00"/>
              </a:highlight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500"/>
              <a:buChar char="●"/>
            </a:pPr>
            <a:r>
              <a:rPr lang="en" sz="1500">
                <a:solidFill>
                  <a:srgbClr val="0000FF"/>
                </a:solidFill>
              </a:rPr>
              <a:t>Likes: </a:t>
            </a:r>
            <a:r>
              <a:rPr b="1" lang="en" sz="1500">
                <a:solidFill>
                  <a:srgbClr val="0000FF"/>
                </a:solidFill>
              </a:rPr>
              <a:t>2,233 </a:t>
            </a:r>
            <a:r>
              <a:rPr b="1" lang="en" sz="1500">
                <a:solidFill>
                  <a:srgbClr val="0000FF"/>
                </a:solidFill>
                <a:highlight>
                  <a:srgbClr val="00FF00"/>
                </a:highlight>
              </a:rPr>
              <a:t>(Up 629.74%)</a:t>
            </a:r>
            <a:endParaRPr b="1" sz="1500">
              <a:solidFill>
                <a:srgbClr val="0000FF"/>
              </a:solidFill>
              <a:highlight>
                <a:srgbClr val="00FF00"/>
              </a:highlight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500"/>
              <a:buChar char="○"/>
            </a:pPr>
            <a:r>
              <a:rPr lang="en" sz="1500">
                <a:solidFill>
                  <a:srgbClr val="0000FF"/>
                </a:solidFill>
              </a:rPr>
              <a:t>Posts with 10+ Likes:  </a:t>
            </a:r>
            <a:r>
              <a:rPr b="1" lang="en" sz="1500">
                <a:solidFill>
                  <a:srgbClr val="0000FF"/>
                </a:solidFill>
              </a:rPr>
              <a:t>(104/250)= 41.6% </a:t>
            </a:r>
            <a:r>
              <a:rPr b="1" lang="en" sz="1500">
                <a:solidFill>
                  <a:srgbClr val="0000FF"/>
                </a:solidFill>
                <a:highlight>
                  <a:srgbClr val="EA9999"/>
                </a:highlight>
              </a:rPr>
              <a:t>(Down 58.4%)</a:t>
            </a:r>
            <a:endParaRPr b="1" sz="1500">
              <a:solidFill>
                <a:srgbClr val="0000FF"/>
              </a:solidFill>
              <a:highlight>
                <a:srgbClr val="EA9999"/>
              </a:highlight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500"/>
              <a:buChar char="●"/>
            </a:pPr>
            <a:r>
              <a:rPr lang="en" sz="1500">
                <a:solidFill>
                  <a:srgbClr val="0000FF"/>
                </a:solidFill>
              </a:rPr>
              <a:t>Comments: </a:t>
            </a:r>
            <a:r>
              <a:rPr b="1" lang="en" sz="1500">
                <a:solidFill>
                  <a:srgbClr val="0000FF"/>
                </a:solidFill>
              </a:rPr>
              <a:t>339 (Including Replies) </a:t>
            </a:r>
            <a:r>
              <a:rPr b="1" lang="en" sz="1500">
                <a:solidFill>
                  <a:srgbClr val="0000FF"/>
                </a:solidFill>
                <a:highlight>
                  <a:srgbClr val="00FF00"/>
                </a:highlight>
              </a:rPr>
              <a:t>(Up 5,550%)</a:t>
            </a:r>
            <a:endParaRPr b="1" sz="1500">
              <a:solidFill>
                <a:srgbClr val="0000FF"/>
              </a:solidFill>
              <a:highlight>
                <a:srgbClr val="00FF00"/>
              </a:highlight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500"/>
              <a:buChar char="●"/>
            </a:pPr>
            <a:r>
              <a:rPr lang="en" sz="1500">
                <a:solidFill>
                  <a:srgbClr val="0000FF"/>
                </a:solidFill>
              </a:rPr>
              <a:t>Shares: </a:t>
            </a:r>
            <a:r>
              <a:rPr b="1" lang="en" sz="1500">
                <a:solidFill>
                  <a:srgbClr val="0000FF"/>
                </a:solidFill>
              </a:rPr>
              <a:t>468 </a:t>
            </a:r>
            <a:r>
              <a:rPr b="1" lang="en" sz="1500">
                <a:solidFill>
                  <a:srgbClr val="0000FF"/>
                </a:solidFill>
                <a:highlight>
                  <a:srgbClr val="00FF00"/>
                </a:highlight>
              </a:rPr>
              <a:t>(Up 2,128.57%)</a:t>
            </a:r>
            <a:endParaRPr b="1" sz="1500">
              <a:solidFill>
                <a:srgbClr val="0000FF"/>
              </a:solidFill>
              <a:highlight>
                <a:srgbClr val="00FF00"/>
              </a:highlight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500"/>
              <a:buChar char="●"/>
            </a:pPr>
            <a:r>
              <a:rPr lang="en" sz="1500">
                <a:solidFill>
                  <a:srgbClr val="0000FF"/>
                </a:solidFill>
              </a:rPr>
              <a:t>Reposts: </a:t>
            </a:r>
            <a:r>
              <a:rPr b="1" lang="en" sz="1500">
                <a:solidFill>
                  <a:srgbClr val="0000FF"/>
                </a:solidFill>
              </a:rPr>
              <a:t>37</a:t>
            </a:r>
            <a:endParaRPr b="1" sz="1500">
              <a:solidFill>
                <a:srgbClr val="0000FF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500"/>
              <a:buChar char="●"/>
            </a:pPr>
            <a:r>
              <a:rPr lang="en" sz="1500">
                <a:solidFill>
                  <a:srgbClr val="0000FF"/>
                </a:solidFill>
              </a:rPr>
              <a:t>Percentage of Total Posts on Instagram: </a:t>
            </a:r>
            <a:r>
              <a:rPr b="1" lang="en" sz="1500">
                <a:solidFill>
                  <a:srgbClr val="0000FF"/>
                </a:solidFill>
              </a:rPr>
              <a:t>(250/745) = </a:t>
            </a:r>
            <a:r>
              <a:rPr b="1" lang="en" sz="1500">
                <a:solidFill>
                  <a:srgbClr val="0000FF"/>
                </a:solidFill>
                <a:highlight>
                  <a:srgbClr val="00FF00"/>
                </a:highlight>
              </a:rPr>
              <a:t>33.6%</a:t>
            </a:r>
            <a:endParaRPr b="1" sz="1500">
              <a:solidFill>
                <a:srgbClr val="0000FF"/>
              </a:solidFill>
              <a:highlight>
                <a:srgbClr val="00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5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FF"/>
                </a:solidFill>
              </a:rPr>
              <a:t>Social Media: Other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128" name="Google Shape;128;p2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20000"/>
          </a:bodyPr>
          <a:lstStyle/>
          <a:p>
            <a:pPr indent="-311943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Char char="●"/>
            </a:pPr>
            <a:r>
              <a:rPr lang="en" sz="2100">
                <a:solidFill>
                  <a:srgbClr val="0000FF"/>
                </a:solidFill>
              </a:rPr>
              <a:t>We started a Threads account that currently has 198 followers.</a:t>
            </a:r>
            <a:endParaRPr sz="2100">
              <a:solidFill>
                <a:srgbClr val="0000FF"/>
              </a:solidFill>
            </a:endParaRPr>
          </a:p>
          <a:p>
            <a:pPr indent="-311943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Char char="●"/>
            </a:pPr>
            <a:r>
              <a:rPr lang="en" sz="2100">
                <a:solidFill>
                  <a:srgbClr val="0000FF"/>
                </a:solidFill>
              </a:rPr>
              <a:t>Lana opened up a TikTok account and created some videos for it.</a:t>
            </a:r>
            <a:endParaRPr sz="2100">
              <a:solidFill>
                <a:srgbClr val="0000FF"/>
              </a:solidFill>
            </a:endParaRPr>
          </a:p>
          <a:p>
            <a:pPr indent="-311943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Char char="●"/>
            </a:pPr>
            <a:r>
              <a:rPr lang="en" sz="2100">
                <a:solidFill>
                  <a:srgbClr val="0000FF"/>
                </a:solidFill>
              </a:rPr>
              <a:t>We setup a linktree account and associated QR code for easy sharing.</a:t>
            </a:r>
            <a:endParaRPr sz="2100">
              <a:solidFill>
                <a:srgbClr val="0000FF"/>
              </a:solidFill>
            </a:endParaRPr>
          </a:p>
          <a:p>
            <a:pPr indent="-311943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Char char="●"/>
            </a:pPr>
            <a:r>
              <a:rPr lang="en" sz="2100">
                <a:solidFill>
                  <a:srgbClr val="0000FF"/>
                </a:solidFill>
              </a:rPr>
              <a:t>We created two new spots:</a:t>
            </a:r>
            <a:endParaRPr sz="2100">
              <a:solidFill>
                <a:srgbClr val="0000FF"/>
              </a:solidFill>
            </a:endParaRPr>
          </a:p>
          <a:p>
            <a:pPr indent="-311943" lvl="1" marL="9144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Char char="○"/>
            </a:pPr>
            <a:r>
              <a:rPr lang="en" sz="2100">
                <a:solidFill>
                  <a:srgbClr val="0000FF"/>
                </a:solidFill>
              </a:rPr>
              <a:t>Debt Check (15th of the month).</a:t>
            </a:r>
            <a:endParaRPr sz="2100">
              <a:solidFill>
                <a:srgbClr val="0000FF"/>
              </a:solidFill>
            </a:endParaRPr>
          </a:p>
          <a:p>
            <a:pPr indent="-311943" lvl="1" marL="9144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Char char="○"/>
            </a:pPr>
            <a:r>
              <a:rPr lang="en" sz="2100">
                <a:solidFill>
                  <a:srgbClr val="0000FF"/>
                </a:solidFill>
              </a:rPr>
              <a:t>Dr. G’s Freedom Clinic (24th of the month).</a:t>
            </a:r>
            <a:endParaRPr sz="21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9" name="Google Shape;12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4350" y="606425"/>
            <a:ext cx="2715124" cy="3930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34513" y="606415"/>
            <a:ext cx="1655025" cy="1649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58900" y="2427157"/>
            <a:ext cx="2026201" cy="1973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FF"/>
                </a:solidFill>
              </a:rPr>
              <a:t>Growing Liberty in the Garden State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137" name="Google Shape;137;p25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Char char="●"/>
            </a:pPr>
            <a:r>
              <a:rPr lang="en" sz="1400">
                <a:solidFill>
                  <a:srgbClr val="0000FF"/>
                </a:solidFill>
              </a:rPr>
              <a:t>Lana and I set up a one-off interview show July 2nd with LOLA rep. Izabela Patriota.</a:t>
            </a:r>
            <a:endParaRPr sz="1400">
              <a:solidFill>
                <a:srgbClr val="0000FF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Char char="●"/>
            </a:pPr>
            <a:r>
              <a:rPr lang="en" sz="1400">
                <a:solidFill>
                  <a:srgbClr val="0000FF"/>
                </a:solidFill>
              </a:rPr>
              <a:t>We wanted to make it a regular program, but we need dedicated team members and a host.</a:t>
            </a:r>
            <a:endParaRPr sz="1400">
              <a:solidFill>
                <a:srgbClr val="0000FF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Char char="●"/>
            </a:pPr>
            <a:r>
              <a:rPr lang="en" sz="1400">
                <a:solidFill>
                  <a:srgbClr val="0000FF"/>
                </a:solidFill>
              </a:rPr>
              <a:t>We can’t have it be another Board responsibility.</a:t>
            </a:r>
            <a:endParaRPr sz="1400">
              <a:solidFill>
                <a:srgbClr val="0000FF"/>
              </a:solidFill>
            </a:endParaRPr>
          </a:p>
        </p:txBody>
      </p:sp>
      <p:pic>
        <p:nvPicPr>
          <p:cNvPr id="138" name="Google Shape;138;p25" title="d102c115-6cc9-4ddc-90d0-a01dafaedede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2100" y="963138"/>
            <a:ext cx="5719501" cy="32172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FF"/>
                </a:solidFill>
              </a:rPr>
              <a:t>Party Statements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144" name="Google Shape;144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Char char="●"/>
            </a:pPr>
            <a:r>
              <a:rPr b="1" lang="en" sz="4400">
                <a:solidFill>
                  <a:srgbClr val="0000FF"/>
                </a:solidFill>
              </a:rPr>
              <a:t>(April):</a:t>
            </a:r>
            <a:endParaRPr b="1" sz="4400">
              <a:solidFill>
                <a:srgbClr val="0000FF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Char char="○"/>
            </a:pPr>
            <a:r>
              <a:rPr b="1" lang="en" sz="4400">
                <a:solidFill>
                  <a:srgbClr val="0000FF"/>
                </a:solidFill>
              </a:rPr>
              <a:t>Analysis</a:t>
            </a:r>
            <a:r>
              <a:rPr b="1" lang="en" sz="4400">
                <a:solidFill>
                  <a:srgbClr val="0000FF"/>
                </a:solidFill>
              </a:rPr>
              <a:t> of Trump’s First 90 Days.</a:t>
            </a:r>
            <a:endParaRPr b="1" sz="4400">
              <a:solidFill>
                <a:srgbClr val="0000FF"/>
              </a:solidFill>
            </a:endParaRPr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Char char="■"/>
            </a:pPr>
            <a:r>
              <a:rPr lang="en" sz="4400">
                <a:solidFill>
                  <a:srgbClr val="0000FF"/>
                </a:solidFill>
              </a:rPr>
              <a:t>Statement by Bruno Pereira .</a:t>
            </a:r>
            <a:endParaRPr sz="4400">
              <a:solidFill>
                <a:srgbClr val="0000FF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Char char="●"/>
            </a:pPr>
            <a:r>
              <a:rPr b="1" lang="en" sz="4400">
                <a:solidFill>
                  <a:srgbClr val="0000FF"/>
                </a:solidFill>
              </a:rPr>
              <a:t>(May): </a:t>
            </a:r>
            <a:endParaRPr b="1" sz="4400">
              <a:solidFill>
                <a:srgbClr val="0000FF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Char char="○"/>
            </a:pPr>
            <a:r>
              <a:rPr b="1" lang="en" sz="4400">
                <a:solidFill>
                  <a:srgbClr val="0000FF"/>
                </a:solidFill>
              </a:rPr>
              <a:t>Party Messaging Statement.</a:t>
            </a:r>
            <a:endParaRPr b="1" sz="4400">
              <a:solidFill>
                <a:srgbClr val="0000FF"/>
              </a:solidFill>
            </a:endParaRPr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Char char="■"/>
            </a:pPr>
            <a:r>
              <a:rPr lang="en" sz="4400">
                <a:solidFill>
                  <a:srgbClr val="0000FF"/>
                </a:solidFill>
              </a:rPr>
              <a:t>Denouncement of LPNH and LPCO.</a:t>
            </a:r>
            <a:endParaRPr sz="4400">
              <a:solidFill>
                <a:srgbClr val="0000FF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Char char="●"/>
            </a:pPr>
            <a:r>
              <a:rPr b="1" lang="en" sz="4400">
                <a:solidFill>
                  <a:srgbClr val="0000FF"/>
                </a:solidFill>
              </a:rPr>
              <a:t>(July):</a:t>
            </a:r>
            <a:endParaRPr b="1" sz="4400">
              <a:solidFill>
                <a:srgbClr val="0000FF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Char char="○"/>
            </a:pPr>
            <a:r>
              <a:rPr b="1" lang="en" sz="4400">
                <a:solidFill>
                  <a:srgbClr val="0000FF"/>
                </a:solidFill>
              </a:rPr>
              <a:t>Digital Privacy and Freedom Support.</a:t>
            </a:r>
            <a:endParaRPr b="1" sz="4400">
              <a:solidFill>
                <a:srgbClr val="0000FF"/>
              </a:solidFill>
            </a:endParaRPr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Char char="■"/>
            </a:pPr>
            <a:r>
              <a:rPr lang="en" sz="4400">
                <a:solidFill>
                  <a:srgbClr val="0000FF"/>
                </a:solidFill>
              </a:rPr>
              <a:t>In partnership with LPTN.</a:t>
            </a:r>
            <a:endParaRPr sz="4400">
              <a:solidFill>
                <a:srgbClr val="0000FF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Char char="●"/>
            </a:pPr>
            <a:r>
              <a:rPr b="1" lang="en" sz="4400">
                <a:solidFill>
                  <a:srgbClr val="0000FF"/>
                </a:solidFill>
              </a:rPr>
              <a:t>(September):</a:t>
            </a:r>
            <a:endParaRPr b="1" sz="4400">
              <a:solidFill>
                <a:srgbClr val="0000FF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Char char="○"/>
            </a:pPr>
            <a:r>
              <a:rPr b="1" lang="en" sz="4400">
                <a:solidFill>
                  <a:srgbClr val="0000FF"/>
                </a:solidFill>
              </a:rPr>
              <a:t>Free Speech Defence. </a:t>
            </a:r>
            <a:endParaRPr b="1" sz="4400">
              <a:solidFill>
                <a:srgbClr val="0000FF"/>
              </a:solidFill>
            </a:endParaRPr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Char char="■"/>
            </a:pPr>
            <a:r>
              <a:rPr lang="en" sz="4400">
                <a:solidFill>
                  <a:srgbClr val="0000FF"/>
                </a:solidFill>
              </a:rPr>
              <a:t>Charlie Kirk </a:t>
            </a:r>
            <a:r>
              <a:rPr lang="en" sz="4400">
                <a:solidFill>
                  <a:srgbClr val="0000FF"/>
                </a:solidFill>
              </a:rPr>
              <a:t>Response</a:t>
            </a:r>
            <a:r>
              <a:rPr lang="en" sz="4400">
                <a:solidFill>
                  <a:srgbClr val="0000FF"/>
                </a:solidFill>
              </a:rPr>
              <a:t>.</a:t>
            </a:r>
            <a:endParaRPr sz="4400">
              <a:solidFill>
                <a:srgbClr val="0000FF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Char char="○"/>
            </a:pPr>
            <a:r>
              <a:rPr b="1" lang="en" sz="4400">
                <a:solidFill>
                  <a:srgbClr val="0000FF"/>
                </a:solidFill>
              </a:rPr>
              <a:t>Epstein </a:t>
            </a:r>
            <a:r>
              <a:rPr b="1" lang="en" sz="4400">
                <a:solidFill>
                  <a:srgbClr val="0000FF"/>
                </a:solidFill>
              </a:rPr>
              <a:t>Declassification</a:t>
            </a:r>
            <a:r>
              <a:rPr b="1" lang="en" sz="4400">
                <a:solidFill>
                  <a:srgbClr val="0000FF"/>
                </a:solidFill>
              </a:rPr>
              <a:t> Support.</a:t>
            </a:r>
            <a:endParaRPr b="1" sz="4400">
              <a:solidFill>
                <a:srgbClr val="0000FF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Char char="○"/>
            </a:pPr>
            <a:r>
              <a:rPr b="1" lang="en" sz="4400">
                <a:solidFill>
                  <a:srgbClr val="0000FF"/>
                </a:solidFill>
              </a:rPr>
              <a:t>Mikie Sherrill Privacy </a:t>
            </a:r>
            <a:r>
              <a:rPr b="1" lang="en" sz="4400">
                <a:solidFill>
                  <a:srgbClr val="0000FF"/>
                </a:solidFill>
              </a:rPr>
              <a:t>Response.</a:t>
            </a:r>
            <a:endParaRPr b="1" sz="4400">
              <a:solidFill>
                <a:srgbClr val="0000FF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Char char="●"/>
            </a:pPr>
            <a:r>
              <a:rPr b="1" lang="en" sz="4400">
                <a:solidFill>
                  <a:srgbClr val="0000FF"/>
                </a:solidFill>
              </a:rPr>
              <a:t>(November):</a:t>
            </a:r>
            <a:endParaRPr b="1" sz="4400">
              <a:solidFill>
                <a:srgbClr val="0000FF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Char char="○"/>
            </a:pPr>
            <a:r>
              <a:rPr b="1" lang="en" sz="4400">
                <a:solidFill>
                  <a:srgbClr val="0000FF"/>
                </a:solidFill>
              </a:rPr>
              <a:t>Post-Election Concession.</a:t>
            </a:r>
            <a:endParaRPr b="1" sz="4400">
              <a:solidFill>
                <a:srgbClr val="0000FF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Char char="○"/>
            </a:pPr>
            <a:r>
              <a:rPr b="1" lang="en" sz="4400">
                <a:solidFill>
                  <a:srgbClr val="0000FF"/>
                </a:solidFill>
              </a:rPr>
              <a:t>Condemnation of Iranian Bombing.</a:t>
            </a:r>
            <a:endParaRPr b="1" sz="4400">
              <a:solidFill>
                <a:srgbClr val="0000FF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Char char="●"/>
            </a:pPr>
            <a:r>
              <a:rPr b="1" lang="en" sz="4400">
                <a:solidFill>
                  <a:srgbClr val="0000FF"/>
                </a:solidFill>
              </a:rPr>
              <a:t>(January):</a:t>
            </a:r>
            <a:endParaRPr b="1" sz="4400">
              <a:solidFill>
                <a:srgbClr val="0000FF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Char char="○"/>
            </a:pPr>
            <a:r>
              <a:rPr b="1" lang="en" sz="4400">
                <a:solidFill>
                  <a:srgbClr val="0000FF"/>
                </a:solidFill>
              </a:rPr>
              <a:t>Party Condemnation of Venezuela Invasion.  </a:t>
            </a:r>
            <a:endParaRPr b="1" sz="4400">
              <a:solidFill>
                <a:srgbClr val="0000FF"/>
              </a:solidFill>
            </a:endParaRPr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Char char="■"/>
            </a:pPr>
            <a:r>
              <a:rPr lang="en" sz="4400">
                <a:solidFill>
                  <a:srgbClr val="0000FF"/>
                </a:solidFill>
              </a:rPr>
              <a:t>Statement from Bruno Pereira.</a:t>
            </a:r>
            <a:endParaRPr sz="4400">
              <a:solidFill>
                <a:srgbClr val="0000FF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Char char="○"/>
            </a:pPr>
            <a:r>
              <a:rPr b="1" lang="en" sz="4400">
                <a:solidFill>
                  <a:srgbClr val="0000FF"/>
                </a:solidFill>
              </a:rPr>
              <a:t>Abolition of ICE.</a:t>
            </a:r>
            <a:endParaRPr b="1" sz="44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	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	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5" name="Google Shape;145;p26" title="Abolish ICE (1)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1450" y="1389200"/>
            <a:ext cx="2096201" cy="2711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6" title="53db4c6f-9606-4cc3-afa1-49ba02479942-0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36100" y="1389208"/>
            <a:ext cx="2096201" cy="27119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Media </a:t>
            </a:r>
            <a:r>
              <a:rPr lang="en">
                <a:solidFill>
                  <a:srgbClr val="0000FF"/>
                </a:solidFill>
              </a:rPr>
              <a:t>Responses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152" name="Google Shape;152;p2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>
                <a:solidFill>
                  <a:srgbClr val="0000FF"/>
                </a:solidFill>
              </a:rPr>
              <a:t>We don’t have many dependable ways to contact the press, but our statements did make the rounds through social media and were </a:t>
            </a:r>
            <a:r>
              <a:rPr lang="en" sz="4300">
                <a:solidFill>
                  <a:srgbClr val="0000FF"/>
                </a:solidFill>
              </a:rPr>
              <a:t>picked</a:t>
            </a:r>
            <a:r>
              <a:rPr lang="en" sz="4300">
                <a:solidFill>
                  <a:srgbClr val="0000FF"/>
                </a:solidFill>
              </a:rPr>
              <a:t> up.</a:t>
            </a:r>
            <a:endParaRPr sz="4300">
              <a:solidFill>
                <a:srgbClr val="0000FF"/>
              </a:solidFill>
            </a:endParaRPr>
          </a:p>
          <a:p>
            <a:pPr indent="-290514" lvl="0" marL="457200" rtl="0" algn="l"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ct val="100000"/>
              <a:buChar char="●"/>
            </a:pPr>
            <a:r>
              <a:rPr b="1" lang="en" sz="3900">
                <a:solidFill>
                  <a:srgbClr val="0000FF"/>
                </a:solidFill>
              </a:rPr>
              <a:t>(5-23): </a:t>
            </a:r>
            <a:r>
              <a:rPr b="1" i="1" lang="en" sz="3900">
                <a:solidFill>
                  <a:srgbClr val="0000FF"/>
                </a:solidFill>
              </a:rPr>
              <a:t>Third Party Watch</a:t>
            </a:r>
            <a:r>
              <a:rPr b="1" lang="en" sz="3900">
                <a:solidFill>
                  <a:srgbClr val="0000FF"/>
                </a:solidFill>
              </a:rPr>
              <a:t> reported on the New Hampshire/ Colorado statement.</a:t>
            </a:r>
            <a:endParaRPr b="1" sz="3900">
              <a:solidFill>
                <a:srgbClr val="0000FF"/>
              </a:solidFill>
            </a:endParaRPr>
          </a:p>
          <a:p>
            <a:pPr indent="-290514" lvl="1" marL="9144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Char char="○"/>
            </a:pPr>
            <a:r>
              <a:rPr lang="en" sz="3900">
                <a:solidFill>
                  <a:srgbClr val="0000FF"/>
                </a:solidFill>
              </a:rPr>
              <a:t>The comments section featured Libertarians from the </a:t>
            </a:r>
            <a:r>
              <a:rPr lang="en" sz="3900">
                <a:solidFill>
                  <a:srgbClr val="0000FF"/>
                </a:solidFill>
              </a:rPr>
              <a:t>aforementioned</a:t>
            </a:r>
            <a:r>
              <a:rPr lang="en" sz="3900">
                <a:solidFill>
                  <a:srgbClr val="0000FF"/>
                </a:solidFill>
              </a:rPr>
              <a:t> States that agreed with out assessment.</a:t>
            </a:r>
            <a:endParaRPr sz="3900">
              <a:solidFill>
                <a:srgbClr val="0000FF"/>
              </a:solidFill>
            </a:endParaRPr>
          </a:p>
          <a:p>
            <a:pPr indent="-290514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Char char="●"/>
            </a:pPr>
            <a:r>
              <a:rPr b="1" lang="en" sz="3900">
                <a:solidFill>
                  <a:srgbClr val="0000FF"/>
                </a:solidFill>
              </a:rPr>
              <a:t>(1-26/ 28): Our ICE statement was reported on by </a:t>
            </a:r>
            <a:r>
              <a:rPr b="1" i="1" lang="en" sz="3900">
                <a:solidFill>
                  <a:srgbClr val="0000FF"/>
                </a:solidFill>
              </a:rPr>
              <a:t>Insider NJ</a:t>
            </a:r>
            <a:r>
              <a:rPr b="1" lang="en" sz="3900">
                <a:solidFill>
                  <a:srgbClr val="0000FF"/>
                </a:solidFill>
              </a:rPr>
              <a:t> and</a:t>
            </a:r>
            <a:r>
              <a:rPr b="1" i="1" lang="en" sz="3900">
                <a:solidFill>
                  <a:srgbClr val="0000FF"/>
                </a:solidFill>
              </a:rPr>
              <a:t> NJ 101.5.</a:t>
            </a:r>
            <a:endParaRPr b="1" i="1" sz="3900">
              <a:solidFill>
                <a:srgbClr val="0000FF"/>
              </a:solidFill>
            </a:endParaRPr>
          </a:p>
          <a:p>
            <a:pPr indent="-290514" lvl="1" marL="9144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Char char="○"/>
            </a:pPr>
            <a:r>
              <a:rPr lang="en" sz="3900">
                <a:solidFill>
                  <a:srgbClr val="0000FF"/>
                </a:solidFill>
              </a:rPr>
              <a:t>We were the only political Party referenced in the 101.5 article.</a:t>
            </a:r>
            <a:endParaRPr sz="39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3" name="Google Shape;15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8275" y="1047425"/>
            <a:ext cx="4814027" cy="15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08275" y="2764676"/>
            <a:ext cx="2442299" cy="136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39150" y="2764675"/>
            <a:ext cx="2183146" cy="136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FF"/>
                </a:solidFill>
              </a:rPr>
              <a:t>State</a:t>
            </a:r>
            <a:r>
              <a:rPr b="1" lang="en">
                <a:solidFill>
                  <a:srgbClr val="0000FF"/>
                </a:solidFill>
              </a:rPr>
              <a:t> of New Hampshire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161" name="Google Shape;161;p2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Char char="●"/>
            </a:pPr>
            <a:r>
              <a:rPr lang="en">
                <a:solidFill>
                  <a:srgbClr val="0000FF"/>
                </a:solidFill>
              </a:rPr>
              <a:t>The Board voted 7-2 to denounce LPNH and LPCO’s behavior.</a:t>
            </a:r>
            <a:endParaRPr>
              <a:solidFill>
                <a:srgbClr val="0000FF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Char char="○"/>
            </a:pPr>
            <a:r>
              <a:rPr lang="en">
                <a:solidFill>
                  <a:srgbClr val="0000FF"/>
                </a:solidFill>
              </a:rPr>
              <a:t>Received</a:t>
            </a:r>
            <a:r>
              <a:rPr lang="en">
                <a:solidFill>
                  <a:srgbClr val="0000FF"/>
                </a:solidFill>
              </a:rPr>
              <a:t> 240 likes and 49k views on X.</a:t>
            </a:r>
            <a:endParaRPr>
              <a:solidFill>
                <a:srgbClr val="0000FF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Char char="●"/>
            </a:pPr>
            <a:r>
              <a:rPr lang="en">
                <a:solidFill>
                  <a:srgbClr val="0000FF"/>
                </a:solidFill>
              </a:rPr>
              <a:t>They lied about stopping this behavior several times.</a:t>
            </a:r>
            <a:endParaRPr>
              <a:solidFill>
                <a:srgbClr val="0000FF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Char char="●"/>
            </a:pPr>
            <a:r>
              <a:rPr lang="en">
                <a:solidFill>
                  <a:srgbClr val="0000FF"/>
                </a:solidFill>
              </a:rPr>
              <a:t>Their continued messaging is hurting our efforts and those of other affiliates.</a:t>
            </a:r>
            <a:endParaRPr>
              <a:solidFill>
                <a:srgbClr val="0000FF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Char char="○"/>
            </a:pPr>
            <a:r>
              <a:rPr lang="en">
                <a:solidFill>
                  <a:srgbClr val="0000FF"/>
                </a:solidFill>
              </a:rPr>
              <a:t>They </a:t>
            </a:r>
            <a:r>
              <a:rPr lang="en">
                <a:solidFill>
                  <a:srgbClr val="0000FF"/>
                </a:solidFill>
              </a:rPr>
              <a:t>have</a:t>
            </a:r>
            <a:r>
              <a:rPr lang="en">
                <a:solidFill>
                  <a:srgbClr val="0000FF"/>
                </a:solidFill>
              </a:rPr>
              <a:t> about ⅕ of the followers as National.</a:t>
            </a:r>
            <a:endParaRPr>
              <a:solidFill>
                <a:srgbClr val="0000FF"/>
              </a:solidFill>
            </a:endParaRPr>
          </a:p>
        </p:txBody>
      </p:sp>
      <p:pic>
        <p:nvPicPr>
          <p:cNvPr id="162" name="Google Shape;162;p28" title="never forge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5275" y="555588"/>
            <a:ext cx="1629576" cy="1500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8" title="pre 5-7 be thankful for slavery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2525" y="555600"/>
            <a:ext cx="1781975" cy="150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8" title="6-3 hurray for racists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9700" y="2324275"/>
            <a:ext cx="1580721" cy="2070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8" title="6-12 no kings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12525" y="2316975"/>
            <a:ext cx="1781975" cy="207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57750" y="555600"/>
            <a:ext cx="2333850" cy="3832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FF"/>
                </a:solidFill>
              </a:rPr>
              <a:t>This R</a:t>
            </a:r>
            <a:r>
              <a:rPr b="1" lang="en">
                <a:solidFill>
                  <a:srgbClr val="0000FF"/>
                </a:solidFill>
              </a:rPr>
              <a:t>hetoric</a:t>
            </a:r>
            <a:r>
              <a:rPr b="1" lang="en">
                <a:solidFill>
                  <a:srgbClr val="0000FF"/>
                </a:solidFill>
              </a:rPr>
              <a:t> is Hurting Us</a:t>
            </a:r>
            <a:endParaRPr b="1">
              <a:solidFill>
                <a:srgbClr val="0000FF"/>
              </a:solidFill>
            </a:endParaRPr>
          </a:p>
        </p:txBody>
      </p:sp>
      <p:pic>
        <p:nvPicPr>
          <p:cNvPr id="172" name="Google Shape;172;p29" title="6-19 crisis control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9800" y="1180263"/>
            <a:ext cx="3281926" cy="326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9" title="6-19 blowback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200" y="1158075"/>
            <a:ext cx="3849506" cy="330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FF"/>
                </a:solidFill>
              </a:rPr>
              <a:t>What We Need Moving Forward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179" name="Google Shape;179;p3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000FF"/>
                </a:solidFill>
              </a:rPr>
              <a:t>Social Media Changes:</a:t>
            </a:r>
            <a:endParaRPr b="1" sz="1500">
              <a:solidFill>
                <a:srgbClr val="0000FF"/>
              </a:solidFill>
            </a:endParaRPr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ts val="1500"/>
              <a:buChar char="●"/>
            </a:pPr>
            <a:r>
              <a:rPr lang="en" sz="1500">
                <a:solidFill>
                  <a:srgbClr val="0000FF"/>
                </a:solidFill>
              </a:rPr>
              <a:t>Dedicated moderators/ content </a:t>
            </a:r>
            <a:r>
              <a:rPr lang="en" sz="1500">
                <a:solidFill>
                  <a:srgbClr val="0000FF"/>
                </a:solidFill>
              </a:rPr>
              <a:t>contributors</a:t>
            </a:r>
            <a:r>
              <a:rPr lang="en" sz="1500">
                <a:solidFill>
                  <a:srgbClr val="0000FF"/>
                </a:solidFill>
              </a:rPr>
              <a:t> for EACH platform.</a:t>
            </a:r>
            <a:endParaRPr sz="1500">
              <a:solidFill>
                <a:srgbClr val="0000FF"/>
              </a:solidFill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300"/>
              <a:buChar char="○"/>
            </a:pPr>
            <a:r>
              <a:rPr lang="en" sz="1300">
                <a:solidFill>
                  <a:srgbClr val="0000FF"/>
                </a:solidFill>
              </a:rPr>
              <a:t>This is not a one person job (or at least it shouldn’t be).</a:t>
            </a:r>
            <a:endParaRPr sz="1300">
              <a:solidFill>
                <a:srgbClr val="0000FF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500"/>
              <a:buChar char="●"/>
            </a:pPr>
            <a:r>
              <a:rPr lang="en" sz="1500">
                <a:solidFill>
                  <a:srgbClr val="0000FF"/>
                </a:solidFill>
              </a:rPr>
              <a:t>Video creators </a:t>
            </a:r>
            <a:r>
              <a:rPr lang="en" sz="1500">
                <a:solidFill>
                  <a:srgbClr val="0000FF"/>
                </a:solidFill>
              </a:rPr>
              <a:t>for</a:t>
            </a:r>
            <a:r>
              <a:rPr lang="en" sz="1500">
                <a:solidFill>
                  <a:srgbClr val="0000FF"/>
                </a:solidFill>
              </a:rPr>
              <a:t> each Region to contribute to </a:t>
            </a:r>
            <a:r>
              <a:rPr lang="en" sz="1500">
                <a:solidFill>
                  <a:srgbClr val="0000FF"/>
                </a:solidFill>
              </a:rPr>
              <a:t>Tik Tok</a:t>
            </a:r>
            <a:r>
              <a:rPr lang="en" sz="1500">
                <a:solidFill>
                  <a:srgbClr val="0000FF"/>
                </a:solidFill>
              </a:rPr>
              <a:t> and Youtube.</a:t>
            </a:r>
            <a:endParaRPr sz="1500">
              <a:solidFill>
                <a:srgbClr val="0000FF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500"/>
              <a:buChar char="●"/>
            </a:pPr>
            <a:r>
              <a:rPr lang="en" sz="1500">
                <a:solidFill>
                  <a:srgbClr val="0000FF"/>
                </a:solidFill>
              </a:rPr>
              <a:t>Clear posting guidelines for both members and the comments section.</a:t>
            </a:r>
            <a:endParaRPr sz="1500">
              <a:solidFill>
                <a:srgbClr val="0000FF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500"/>
              <a:buChar char="●"/>
            </a:pPr>
            <a:r>
              <a:rPr lang="en" sz="1500">
                <a:solidFill>
                  <a:srgbClr val="0000FF"/>
                </a:solidFill>
              </a:rPr>
              <a:t>Formalized</a:t>
            </a:r>
            <a:r>
              <a:rPr lang="en" sz="1500">
                <a:solidFill>
                  <a:srgbClr val="0000FF"/>
                </a:solidFill>
              </a:rPr>
              <a:t> </a:t>
            </a:r>
            <a:r>
              <a:rPr lang="en" sz="1500">
                <a:solidFill>
                  <a:srgbClr val="0000FF"/>
                </a:solidFill>
              </a:rPr>
              <a:t>Party moderation authority over all affiliate Social Media.</a:t>
            </a:r>
            <a:endParaRPr sz="1500">
              <a:solidFill>
                <a:srgbClr val="0000FF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500"/>
              <a:buChar char="●"/>
            </a:pPr>
            <a:r>
              <a:rPr lang="en" sz="1500">
                <a:solidFill>
                  <a:srgbClr val="0000FF"/>
                </a:solidFill>
              </a:rPr>
              <a:t>Greater member engagement.</a:t>
            </a:r>
            <a:endParaRPr sz="1500">
              <a:solidFill>
                <a:srgbClr val="0000FF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500"/>
              <a:buChar char="○"/>
            </a:pPr>
            <a:r>
              <a:rPr lang="en" sz="1500">
                <a:solidFill>
                  <a:srgbClr val="0000FF"/>
                </a:solidFill>
              </a:rPr>
              <a:t>Follow, Like, Comment, and Shares.</a:t>
            </a:r>
            <a:endParaRPr sz="1500">
              <a:solidFill>
                <a:srgbClr val="0000FF"/>
              </a:solidFill>
            </a:endParaRPr>
          </a:p>
        </p:txBody>
      </p:sp>
      <p:sp>
        <p:nvSpPr>
          <p:cNvPr id="180" name="Google Shape;180;p30"/>
          <p:cNvSpPr txBox="1"/>
          <p:nvPr>
            <p:ph idx="2" type="body"/>
          </p:nvPr>
        </p:nvSpPr>
        <p:spPr>
          <a:xfrm>
            <a:off x="45720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b="1" lang="en" sz="1500">
                <a:solidFill>
                  <a:srgbClr val="0000FF"/>
                </a:solidFill>
              </a:rPr>
              <a:t>Rule/ Organizational Changes:</a:t>
            </a:r>
            <a:endParaRPr b="1" sz="1500">
              <a:solidFill>
                <a:srgbClr val="0000FF"/>
              </a:solidFill>
            </a:endParaRPr>
          </a:p>
          <a:p>
            <a:pPr indent="-323850" lvl="0" marL="45720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ts val="1500"/>
              <a:buChar char="●"/>
            </a:pPr>
            <a:r>
              <a:rPr lang="en" sz="1500">
                <a:solidFill>
                  <a:srgbClr val="0000FF"/>
                </a:solidFill>
              </a:rPr>
              <a:t>A dedicated budget and/ or bank account.</a:t>
            </a:r>
            <a:endParaRPr sz="1500">
              <a:solidFill>
                <a:srgbClr val="0000FF"/>
              </a:solidFill>
            </a:endParaRPr>
          </a:p>
          <a:p>
            <a:pPr indent="-323850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500"/>
              <a:buChar char="○"/>
            </a:pPr>
            <a:r>
              <a:rPr lang="en" sz="1500">
                <a:solidFill>
                  <a:srgbClr val="0000FF"/>
                </a:solidFill>
              </a:rPr>
              <a:t>We can’t afford anything. </a:t>
            </a:r>
            <a:endParaRPr sz="1500">
              <a:solidFill>
                <a:srgbClr val="0000FF"/>
              </a:solidFill>
            </a:endParaRPr>
          </a:p>
          <a:p>
            <a:pPr indent="-3238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500"/>
              <a:buChar char="●"/>
            </a:pPr>
            <a:r>
              <a:rPr lang="en" sz="1500">
                <a:solidFill>
                  <a:srgbClr val="0000FF"/>
                </a:solidFill>
              </a:rPr>
              <a:t>Change the business rule </a:t>
            </a:r>
            <a:r>
              <a:rPr lang="en" sz="1500">
                <a:solidFill>
                  <a:srgbClr val="0000FF"/>
                </a:solidFill>
              </a:rPr>
              <a:t>requiring</a:t>
            </a:r>
            <a:r>
              <a:rPr lang="en" sz="1500">
                <a:solidFill>
                  <a:srgbClr val="0000FF"/>
                </a:solidFill>
              </a:rPr>
              <a:t> initials at the end of each post.</a:t>
            </a:r>
            <a:endParaRPr sz="1500">
              <a:solidFill>
                <a:srgbClr val="0000FF"/>
              </a:solidFill>
            </a:endParaRPr>
          </a:p>
          <a:p>
            <a:pPr indent="-323850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500"/>
              <a:buChar char="○"/>
            </a:pPr>
            <a:r>
              <a:rPr lang="en" sz="1500">
                <a:solidFill>
                  <a:srgbClr val="0000FF"/>
                </a:solidFill>
              </a:rPr>
              <a:t>For safety’s sake I suggest the use of membership IDs instead.</a:t>
            </a:r>
            <a:endParaRPr sz="1500">
              <a:solidFill>
                <a:srgbClr val="0000FF"/>
              </a:solidFill>
            </a:endParaRPr>
          </a:p>
          <a:p>
            <a:pPr indent="-3238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500"/>
              <a:buChar char="●"/>
            </a:pPr>
            <a:r>
              <a:rPr lang="en" sz="1500">
                <a:solidFill>
                  <a:srgbClr val="0000FF"/>
                </a:solidFill>
              </a:rPr>
              <a:t>Regular Party statements.</a:t>
            </a:r>
            <a:endParaRPr sz="1500">
              <a:solidFill>
                <a:srgbClr val="0000FF"/>
              </a:solidFill>
            </a:endParaRPr>
          </a:p>
          <a:p>
            <a:pPr indent="-323850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500"/>
              <a:buChar char="○"/>
            </a:pPr>
            <a:r>
              <a:rPr lang="en" sz="1500">
                <a:solidFill>
                  <a:srgbClr val="0000FF"/>
                </a:solidFill>
              </a:rPr>
              <a:t>Monthly or more, if possible.</a:t>
            </a:r>
            <a:endParaRPr sz="1500">
              <a:solidFill>
                <a:srgbClr val="0000FF"/>
              </a:solidFill>
            </a:endParaRPr>
          </a:p>
          <a:p>
            <a:pPr indent="-3238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500"/>
              <a:buChar char="●"/>
            </a:pPr>
            <a:r>
              <a:rPr lang="en" sz="1500">
                <a:solidFill>
                  <a:srgbClr val="0000FF"/>
                </a:solidFill>
              </a:rPr>
              <a:t>A greater impact on National’s messaging.</a:t>
            </a:r>
            <a:endParaRPr sz="1500"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935"/>
              <a:buNone/>
            </a:pPr>
            <a:r>
              <a:rPr lang="en" sz="1500"/>
              <a:t>	</a:t>
            </a:r>
            <a:endParaRPr sz="15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FF"/>
                </a:solidFill>
              </a:rPr>
              <a:t>It’s Working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186" name="Google Shape;186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7" name="Google Shape;187;p31" title="In da puddin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110" y="1152476"/>
            <a:ext cx="8547780" cy="341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FF"/>
                </a:solidFill>
              </a:rPr>
              <a:t>Goals from 2025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Char char="●"/>
            </a:pPr>
            <a:r>
              <a:rPr lang="en" sz="2400">
                <a:solidFill>
                  <a:srgbClr val="0000FF"/>
                </a:solidFill>
              </a:rPr>
              <a:t>Address our poor social media presence.</a:t>
            </a:r>
            <a:endParaRPr sz="2400">
              <a:solidFill>
                <a:srgbClr val="0000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Char char="●"/>
            </a:pPr>
            <a:r>
              <a:rPr lang="en" sz="2400">
                <a:solidFill>
                  <a:srgbClr val="0000FF"/>
                </a:solidFill>
              </a:rPr>
              <a:t>Resuscitate</a:t>
            </a:r>
            <a:r>
              <a:rPr lang="en" sz="2400">
                <a:solidFill>
                  <a:srgbClr val="0000FF"/>
                </a:solidFill>
              </a:rPr>
              <a:t> our neglected platforms.</a:t>
            </a:r>
            <a:endParaRPr sz="2400">
              <a:solidFill>
                <a:srgbClr val="0000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Char char="●"/>
            </a:pPr>
            <a:r>
              <a:rPr lang="en" sz="2400">
                <a:solidFill>
                  <a:srgbClr val="0000FF"/>
                </a:solidFill>
              </a:rPr>
              <a:t>Build working relationships with other affiliates.</a:t>
            </a:r>
            <a:endParaRPr sz="2400">
              <a:solidFill>
                <a:srgbClr val="0000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Char char="●"/>
            </a:pPr>
            <a:r>
              <a:rPr lang="en" sz="2400">
                <a:solidFill>
                  <a:srgbClr val="0000FF"/>
                </a:solidFill>
              </a:rPr>
              <a:t>Get the NJLP into the news.</a:t>
            </a:r>
            <a:endParaRPr sz="2400">
              <a:solidFill>
                <a:srgbClr val="0000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Char char="●"/>
            </a:pPr>
            <a:r>
              <a:rPr lang="en" sz="2400">
                <a:solidFill>
                  <a:srgbClr val="0000FF"/>
                </a:solidFill>
              </a:rPr>
              <a:t>Develop working relationships with other affiliates.</a:t>
            </a:r>
            <a:endParaRPr sz="2400">
              <a:solidFill>
                <a:srgbClr val="0000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Char char="●"/>
            </a:pPr>
            <a:r>
              <a:rPr lang="en" sz="2400">
                <a:solidFill>
                  <a:srgbClr val="0000FF"/>
                </a:solidFill>
              </a:rPr>
              <a:t>Help establish the NJLP as a voice in the Liberty Movement.</a:t>
            </a:r>
            <a:endParaRPr sz="24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FF"/>
                </a:solidFill>
              </a:rPr>
              <a:t>Special Thanks To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193" name="Google Shape;193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Char char="●"/>
            </a:pPr>
            <a:r>
              <a:rPr b="1" lang="en">
                <a:solidFill>
                  <a:srgbClr val="0000FF"/>
                </a:solidFill>
              </a:rPr>
              <a:t>Lana Leguia:</a:t>
            </a:r>
            <a:endParaRPr b="1">
              <a:solidFill>
                <a:srgbClr val="0000FF"/>
              </a:solidFill>
            </a:endParaRPr>
          </a:p>
          <a:p>
            <a:pPr indent="-297497" lvl="1" marL="9144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Char char="○"/>
            </a:pPr>
            <a:r>
              <a:rPr lang="en">
                <a:solidFill>
                  <a:srgbClr val="0000FF"/>
                </a:solidFill>
              </a:rPr>
              <a:t>She made some art assets and helped with the video programming.</a:t>
            </a:r>
            <a:endParaRPr>
              <a:solidFill>
                <a:srgbClr val="0000FF"/>
              </a:solidFill>
            </a:endParaRPr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Char char="●"/>
            </a:pPr>
            <a:r>
              <a:rPr b="1" lang="en">
                <a:solidFill>
                  <a:srgbClr val="0000FF"/>
                </a:solidFill>
              </a:rPr>
              <a:t>Jade Pao:</a:t>
            </a:r>
            <a:endParaRPr b="1">
              <a:solidFill>
                <a:srgbClr val="0000FF"/>
              </a:solidFill>
            </a:endParaRPr>
          </a:p>
          <a:p>
            <a:pPr indent="-297497" lvl="1" marL="9144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Char char="○"/>
            </a:pPr>
            <a:r>
              <a:rPr lang="en">
                <a:solidFill>
                  <a:srgbClr val="0000FF"/>
                </a:solidFill>
              </a:rPr>
              <a:t>Created the Wednesday post assets.</a:t>
            </a:r>
            <a:endParaRPr>
              <a:solidFill>
                <a:srgbClr val="0000FF"/>
              </a:solidFill>
            </a:endParaRPr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Char char="●"/>
            </a:pPr>
            <a:r>
              <a:rPr b="1" lang="en">
                <a:solidFill>
                  <a:srgbClr val="0000FF"/>
                </a:solidFill>
              </a:rPr>
              <a:t>Jay Edgar:</a:t>
            </a:r>
            <a:endParaRPr b="1">
              <a:solidFill>
                <a:srgbClr val="0000FF"/>
              </a:solidFill>
            </a:endParaRPr>
          </a:p>
          <a:p>
            <a:pPr indent="-297497" lvl="1" marL="9144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Char char="○"/>
            </a:pPr>
            <a:r>
              <a:rPr lang="en">
                <a:solidFill>
                  <a:srgbClr val="0000FF"/>
                </a:solidFill>
              </a:rPr>
              <a:t>Moderation, engagement, website stuffs.</a:t>
            </a:r>
            <a:endParaRPr>
              <a:solidFill>
                <a:srgbClr val="0000FF"/>
              </a:solidFill>
            </a:endParaRPr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Char char="●"/>
            </a:pPr>
            <a:r>
              <a:rPr b="1" lang="en">
                <a:solidFill>
                  <a:srgbClr val="0000FF"/>
                </a:solidFill>
              </a:rPr>
              <a:t>Dustin Maggard: </a:t>
            </a:r>
            <a:endParaRPr b="1">
              <a:solidFill>
                <a:srgbClr val="0000FF"/>
              </a:solidFill>
            </a:endParaRPr>
          </a:p>
          <a:p>
            <a:pPr indent="-297497" lvl="1" marL="9144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Char char="○"/>
            </a:pPr>
            <a:r>
              <a:rPr lang="en">
                <a:solidFill>
                  <a:srgbClr val="0000FF"/>
                </a:solidFill>
              </a:rPr>
              <a:t>Engagement farming.</a:t>
            </a:r>
            <a:endParaRPr>
              <a:solidFill>
                <a:srgbClr val="0000FF"/>
              </a:solidFill>
            </a:endParaRPr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Char char="●"/>
            </a:pPr>
            <a:r>
              <a:rPr b="1" lang="en">
                <a:solidFill>
                  <a:srgbClr val="0000FF"/>
                </a:solidFill>
              </a:rPr>
              <a:t>Vic Kaplan Campaign:</a:t>
            </a:r>
            <a:endParaRPr b="1">
              <a:solidFill>
                <a:srgbClr val="0000FF"/>
              </a:solidFill>
            </a:endParaRPr>
          </a:p>
          <a:p>
            <a:pPr indent="-297497" lvl="1" marL="9144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Char char="○"/>
            </a:pPr>
            <a:r>
              <a:rPr lang="en">
                <a:solidFill>
                  <a:srgbClr val="0000FF"/>
                </a:solidFill>
              </a:rPr>
              <a:t>Generated great content.</a:t>
            </a:r>
            <a:endParaRPr>
              <a:solidFill>
                <a:srgbClr val="0000FF"/>
              </a:solidFill>
            </a:endParaRPr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Char char="●"/>
            </a:pPr>
            <a:r>
              <a:rPr b="1" lang="en">
                <a:solidFill>
                  <a:srgbClr val="0000FF"/>
                </a:solidFill>
              </a:rPr>
              <a:t>Ken Kaplan:</a:t>
            </a:r>
            <a:endParaRPr b="1">
              <a:solidFill>
                <a:srgbClr val="0000FF"/>
              </a:solidFill>
            </a:endParaRPr>
          </a:p>
          <a:p>
            <a:pPr indent="-297497" lvl="1" marL="9144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Char char="○"/>
            </a:pPr>
            <a:r>
              <a:rPr lang="en">
                <a:solidFill>
                  <a:srgbClr val="0000FF"/>
                </a:solidFill>
              </a:rPr>
              <a:t>No Kings pictures were very popular.</a:t>
            </a:r>
            <a:endParaRPr>
              <a:solidFill>
                <a:srgbClr val="0000FF"/>
              </a:solidFill>
            </a:endParaRPr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Char char="●"/>
            </a:pPr>
            <a:r>
              <a:rPr b="1" lang="en">
                <a:solidFill>
                  <a:srgbClr val="0000FF"/>
                </a:solidFill>
              </a:rPr>
              <a:t>Jim Tosone:</a:t>
            </a:r>
            <a:endParaRPr b="1">
              <a:solidFill>
                <a:srgbClr val="0000FF"/>
              </a:solidFill>
            </a:endParaRPr>
          </a:p>
          <a:p>
            <a:pPr indent="-297497" lvl="1" marL="9144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Char char="○"/>
            </a:pPr>
            <a:r>
              <a:rPr lang="en">
                <a:solidFill>
                  <a:srgbClr val="0000FF"/>
                </a:solidFill>
              </a:rPr>
              <a:t>His frequent posts made my job </a:t>
            </a:r>
            <a:r>
              <a:rPr lang="en">
                <a:solidFill>
                  <a:srgbClr val="0000FF"/>
                </a:solidFill>
              </a:rPr>
              <a:t>easier</a:t>
            </a:r>
            <a:r>
              <a:rPr lang="en">
                <a:solidFill>
                  <a:srgbClr val="0000FF"/>
                </a:solidFill>
              </a:rPr>
              <a:t>.</a:t>
            </a:r>
            <a:endParaRPr>
              <a:solidFill>
                <a:srgbClr val="0000FF"/>
              </a:solidFill>
            </a:endParaRPr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Char char="●"/>
            </a:pPr>
            <a:r>
              <a:rPr b="1" lang="en">
                <a:solidFill>
                  <a:srgbClr val="0000FF"/>
                </a:solidFill>
              </a:rPr>
              <a:t>Louis Ciarlo:</a:t>
            </a:r>
            <a:endParaRPr b="1">
              <a:solidFill>
                <a:srgbClr val="0000FF"/>
              </a:solidFill>
            </a:endParaRPr>
          </a:p>
          <a:p>
            <a:pPr indent="-297497" lvl="1" marL="9144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Char char="○"/>
            </a:pPr>
            <a:r>
              <a:rPr lang="en">
                <a:solidFill>
                  <a:srgbClr val="0000FF"/>
                </a:solidFill>
              </a:rPr>
              <a:t>Amazon</a:t>
            </a:r>
            <a:r>
              <a:rPr lang="en">
                <a:solidFill>
                  <a:srgbClr val="0000FF"/>
                </a:solidFill>
              </a:rPr>
              <a:t> X (Twitter) </a:t>
            </a:r>
            <a:r>
              <a:rPr lang="en">
                <a:solidFill>
                  <a:srgbClr val="0000FF"/>
                </a:solidFill>
              </a:rPr>
              <a:t>hype man</a:t>
            </a:r>
            <a:r>
              <a:rPr lang="en">
                <a:solidFill>
                  <a:srgbClr val="0000FF"/>
                </a:solidFill>
              </a:rPr>
              <a:t>.</a:t>
            </a:r>
            <a:endParaRPr>
              <a:solidFill>
                <a:srgbClr val="0000FF"/>
              </a:solidFill>
            </a:endParaRPr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Char char="●"/>
            </a:pPr>
            <a:r>
              <a:rPr b="1" lang="en">
                <a:solidFill>
                  <a:srgbClr val="0000FF"/>
                </a:solidFill>
              </a:rPr>
              <a:t>Mike Guadagnino:</a:t>
            </a:r>
            <a:endParaRPr b="1">
              <a:solidFill>
                <a:srgbClr val="0000FF"/>
              </a:solidFill>
            </a:endParaRPr>
          </a:p>
          <a:p>
            <a:pPr indent="-297497" lvl="1" marL="9144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Char char="○"/>
            </a:pPr>
            <a:r>
              <a:rPr lang="en">
                <a:solidFill>
                  <a:srgbClr val="0000FF"/>
                </a:solidFill>
              </a:rPr>
              <a:t>Wonderful writer.</a:t>
            </a:r>
            <a:endParaRPr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FF"/>
                </a:solidFill>
              </a:rPr>
              <a:t>Fin</a:t>
            </a:r>
            <a:endParaRPr b="1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FF"/>
                </a:solidFill>
              </a:rPr>
              <a:t>The Strategy to Fix It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Char char="●"/>
            </a:pPr>
            <a:r>
              <a:rPr lang="en" sz="2400">
                <a:solidFill>
                  <a:srgbClr val="0000FF"/>
                </a:solidFill>
              </a:rPr>
              <a:t>Create a </a:t>
            </a:r>
            <a:r>
              <a:rPr lang="en" sz="2400">
                <a:solidFill>
                  <a:srgbClr val="0000FF"/>
                </a:solidFill>
              </a:rPr>
              <a:t>consistent</a:t>
            </a:r>
            <a:r>
              <a:rPr lang="en" sz="2400">
                <a:solidFill>
                  <a:srgbClr val="0000FF"/>
                </a:solidFill>
              </a:rPr>
              <a:t> weekday posting schedule.</a:t>
            </a:r>
            <a:endParaRPr sz="2400">
              <a:solidFill>
                <a:srgbClr val="0000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Char char="●"/>
            </a:pPr>
            <a:r>
              <a:rPr lang="en" sz="2400">
                <a:solidFill>
                  <a:srgbClr val="0000FF"/>
                </a:solidFill>
              </a:rPr>
              <a:t>Ensure a consistent voicing and approach to posts and replies.</a:t>
            </a:r>
            <a:endParaRPr sz="2400">
              <a:solidFill>
                <a:srgbClr val="0000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Char char="●"/>
            </a:pPr>
            <a:r>
              <a:rPr lang="en" sz="2400">
                <a:solidFill>
                  <a:srgbClr val="0000FF"/>
                </a:solidFill>
              </a:rPr>
              <a:t>Deal with, rather than ignore </a:t>
            </a:r>
            <a:r>
              <a:rPr lang="en" sz="2400">
                <a:solidFill>
                  <a:srgbClr val="0000FF"/>
                </a:solidFill>
              </a:rPr>
              <a:t>harassers</a:t>
            </a:r>
            <a:r>
              <a:rPr lang="en" sz="2400">
                <a:solidFill>
                  <a:srgbClr val="0000FF"/>
                </a:solidFill>
              </a:rPr>
              <a:t>, scams, bots, etc.</a:t>
            </a:r>
            <a:endParaRPr sz="2400">
              <a:solidFill>
                <a:srgbClr val="0000FF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Char char="○"/>
            </a:pPr>
            <a:r>
              <a:rPr lang="en" sz="2400">
                <a:solidFill>
                  <a:srgbClr val="0000FF"/>
                </a:solidFill>
              </a:rPr>
              <a:t>Leaving them alone just lets them </a:t>
            </a:r>
            <a:r>
              <a:rPr lang="en" sz="2400">
                <a:solidFill>
                  <a:srgbClr val="0000FF"/>
                </a:solidFill>
              </a:rPr>
              <a:t>propagate</a:t>
            </a:r>
            <a:r>
              <a:rPr lang="en" sz="2400">
                <a:solidFill>
                  <a:srgbClr val="0000FF"/>
                </a:solidFill>
              </a:rPr>
              <a:t>. </a:t>
            </a:r>
            <a:endParaRPr sz="2400">
              <a:solidFill>
                <a:srgbClr val="0000FF"/>
              </a:solidFill>
            </a:endParaRPr>
          </a:p>
          <a:p>
            <a:pPr indent="-381000" lvl="2" marL="13716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Char char="■"/>
            </a:pPr>
            <a:r>
              <a:rPr lang="en" sz="2400">
                <a:solidFill>
                  <a:srgbClr val="0000FF"/>
                </a:solidFill>
              </a:rPr>
              <a:t>Rarely, that does require banning accounts.</a:t>
            </a:r>
            <a:endParaRPr sz="2400">
              <a:solidFill>
                <a:srgbClr val="0000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Char char="●"/>
            </a:pPr>
            <a:r>
              <a:rPr lang="en" sz="2400">
                <a:solidFill>
                  <a:srgbClr val="0000FF"/>
                </a:solidFill>
              </a:rPr>
              <a:t>Ensure that all posts were inline with Libertarian philosophy and our State and National Platforms.</a:t>
            </a:r>
            <a:endParaRPr sz="2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FF"/>
                </a:solidFill>
              </a:rPr>
              <a:t>Posting Schedule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100"/>
              <a:buChar char="○"/>
            </a:pPr>
            <a:r>
              <a:rPr b="1" lang="en" sz="2100">
                <a:solidFill>
                  <a:srgbClr val="0000FF"/>
                </a:solidFill>
              </a:rPr>
              <a:t>Meme Monday</a:t>
            </a:r>
            <a:r>
              <a:rPr lang="en" sz="2100">
                <a:solidFill>
                  <a:srgbClr val="0000FF"/>
                </a:solidFill>
              </a:rPr>
              <a:t> (Made by me rather that reposting others’ work).</a:t>
            </a:r>
            <a:endParaRPr sz="2100">
              <a:solidFill>
                <a:srgbClr val="0000FF"/>
              </a:solidFill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100"/>
              <a:buChar char="○"/>
            </a:pPr>
            <a:r>
              <a:rPr b="1" lang="en" sz="2100">
                <a:solidFill>
                  <a:srgbClr val="0000FF"/>
                </a:solidFill>
              </a:rPr>
              <a:t>Teaching Tuesday</a:t>
            </a:r>
            <a:r>
              <a:rPr lang="en" sz="2100">
                <a:solidFill>
                  <a:srgbClr val="0000FF"/>
                </a:solidFill>
              </a:rPr>
              <a:t> ( Quotes and links to Libertarian philosophy).</a:t>
            </a:r>
            <a:endParaRPr sz="2100">
              <a:solidFill>
                <a:srgbClr val="0000FF"/>
              </a:solidFill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100"/>
              <a:buChar char="○"/>
            </a:pPr>
            <a:r>
              <a:rPr b="1" lang="en" sz="2100">
                <a:solidFill>
                  <a:srgbClr val="0000FF"/>
                </a:solidFill>
              </a:rPr>
              <a:t>What’s Happening Wednesday</a:t>
            </a:r>
            <a:r>
              <a:rPr lang="en" sz="2100">
                <a:solidFill>
                  <a:srgbClr val="0000FF"/>
                </a:solidFill>
              </a:rPr>
              <a:t> (Weekly schedule updates).</a:t>
            </a:r>
            <a:endParaRPr sz="2100">
              <a:solidFill>
                <a:srgbClr val="0000FF"/>
              </a:solidFill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100"/>
              <a:buChar char="○"/>
            </a:pPr>
            <a:r>
              <a:rPr b="1" lang="en" sz="2100">
                <a:solidFill>
                  <a:srgbClr val="0000FF"/>
                </a:solidFill>
              </a:rPr>
              <a:t>Thoughtful Thursday</a:t>
            </a:r>
            <a:r>
              <a:rPr lang="en" sz="2100">
                <a:solidFill>
                  <a:srgbClr val="0000FF"/>
                </a:solidFill>
              </a:rPr>
              <a:t> (Updates and appreciation posts by and about members).</a:t>
            </a:r>
            <a:endParaRPr sz="2100">
              <a:solidFill>
                <a:srgbClr val="0000FF"/>
              </a:solidFill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100"/>
              <a:buChar char="○"/>
            </a:pPr>
            <a:r>
              <a:rPr b="1" lang="en" sz="2100">
                <a:solidFill>
                  <a:srgbClr val="0000FF"/>
                </a:solidFill>
              </a:rPr>
              <a:t>Follower Friday</a:t>
            </a:r>
            <a:r>
              <a:rPr lang="en" sz="2100">
                <a:solidFill>
                  <a:srgbClr val="0000FF"/>
                </a:solidFill>
              </a:rPr>
              <a:t> (User engagement questions).</a:t>
            </a:r>
            <a:endParaRPr sz="19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9" name="Google Shape;79;p17" title="Weekly Events Instagram Post (22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500" y="1413250"/>
            <a:ext cx="2317000" cy="231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7" title="Copy of Event Graphics (36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13500" y="1413250"/>
            <a:ext cx="2317000" cy="231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7" title="MIA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10500" y="1413250"/>
            <a:ext cx="2054085" cy="2316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000FF"/>
                </a:solidFill>
              </a:rPr>
              <a:t>Facebook</a:t>
            </a:r>
            <a:endParaRPr b="1" sz="2500">
              <a:solidFill>
                <a:srgbClr val="0000FF"/>
              </a:solidFill>
            </a:endParaRPr>
          </a:p>
        </p:txBody>
      </p:sp>
      <p:sp>
        <p:nvSpPr>
          <p:cNvPr id="87" name="Google Shape;87;p18"/>
          <p:cNvSpPr txBox="1"/>
          <p:nvPr>
            <p:ph idx="1" type="body"/>
          </p:nvPr>
        </p:nvSpPr>
        <p:spPr>
          <a:xfrm>
            <a:off x="311700" y="13113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700"/>
              <a:buChar char="●"/>
            </a:pPr>
            <a:r>
              <a:rPr lang="en" sz="1700">
                <a:solidFill>
                  <a:srgbClr val="0000FF"/>
                </a:solidFill>
              </a:rPr>
              <a:t>Off-brand messaging.</a:t>
            </a:r>
            <a:endParaRPr sz="1700">
              <a:solidFill>
                <a:srgbClr val="0000FF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700"/>
              <a:buChar char="●"/>
            </a:pPr>
            <a:r>
              <a:rPr lang="en" sz="1700">
                <a:solidFill>
                  <a:srgbClr val="0000FF"/>
                </a:solidFill>
              </a:rPr>
              <a:t>Massive follower drop.</a:t>
            </a:r>
            <a:endParaRPr sz="1700">
              <a:solidFill>
                <a:srgbClr val="0000FF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700"/>
              <a:buChar char="●"/>
            </a:pPr>
            <a:r>
              <a:rPr lang="en" sz="1700">
                <a:solidFill>
                  <a:srgbClr val="0000FF"/>
                </a:solidFill>
              </a:rPr>
              <a:t>Repost-farming.</a:t>
            </a:r>
            <a:endParaRPr sz="1700">
              <a:solidFill>
                <a:srgbClr val="0000FF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700"/>
              <a:buChar char="●"/>
            </a:pPr>
            <a:r>
              <a:rPr lang="en" sz="1700">
                <a:solidFill>
                  <a:srgbClr val="0000FF"/>
                </a:solidFill>
              </a:rPr>
              <a:t>Bot-</a:t>
            </a:r>
            <a:r>
              <a:rPr lang="en" sz="1700">
                <a:solidFill>
                  <a:srgbClr val="0000FF"/>
                </a:solidFill>
              </a:rPr>
              <a:t>riddled.</a:t>
            </a:r>
            <a:endParaRPr sz="1700">
              <a:solidFill>
                <a:srgbClr val="0000FF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700"/>
              <a:buChar char="●"/>
            </a:pPr>
            <a:r>
              <a:rPr lang="en" sz="1700">
                <a:solidFill>
                  <a:srgbClr val="0000FF"/>
                </a:solidFill>
              </a:rPr>
              <a:t>Hostile.</a:t>
            </a:r>
            <a:endParaRPr sz="17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8" name="Google Shape;8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9700" y="555600"/>
            <a:ext cx="5719501" cy="30627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FF"/>
                </a:solidFill>
              </a:rPr>
              <a:t>Metadata </a:t>
            </a:r>
            <a:r>
              <a:rPr b="1" lang="en">
                <a:solidFill>
                  <a:srgbClr val="0000FF"/>
                </a:solidFill>
              </a:rPr>
              <a:t>Comparison: Facebook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94" name="Google Shape;94;p1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 u="sng">
                <a:solidFill>
                  <a:srgbClr val="0000FF"/>
                </a:solidFill>
              </a:rPr>
              <a:t>24-25 (3-03-25/ 03-22-25) 384 Days:</a:t>
            </a:r>
            <a:endParaRPr b="1" sz="1500" u="sng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0000FF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500"/>
              <a:buChar char="●"/>
            </a:pPr>
            <a:r>
              <a:rPr lang="en" sz="1500">
                <a:solidFill>
                  <a:srgbClr val="0000FF"/>
                </a:solidFill>
              </a:rPr>
              <a:t>Views: </a:t>
            </a:r>
            <a:r>
              <a:rPr b="1" lang="en" sz="1500">
                <a:solidFill>
                  <a:srgbClr val="0000FF"/>
                </a:solidFill>
              </a:rPr>
              <a:t>NA</a:t>
            </a:r>
            <a:endParaRPr b="1" sz="1500">
              <a:solidFill>
                <a:srgbClr val="0000FF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500"/>
              <a:buChar char="●"/>
            </a:pPr>
            <a:r>
              <a:rPr lang="en" sz="1500">
                <a:solidFill>
                  <a:srgbClr val="0000FF"/>
                </a:solidFill>
              </a:rPr>
              <a:t>3-Second Views: </a:t>
            </a:r>
            <a:r>
              <a:rPr b="1" lang="en" sz="1500">
                <a:solidFill>
                  <a:srgbClr val="0000FF"/>
                </a:solidFill>
              </a:rPr>
              <a:t>303 </a:t>
            </a:r>
            <a:endParaRPr b="1" sz="1500">
              <a:solidFill>
                <a:srgbClr val="0000FF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500"/>
              <a:buChar char="●"/>
            </a:pPr>
            <a:r>
              <a:rPr lang="en" sz="1500">
                <a:solidFill>
                  <a:srgbClr val="0000FF"/>
                </a:solidFill>
              </a:rPr>
              <a:t>1-Minute Views: </a:t>
            </a:r>
            <a:r>
              <a:rPr b="1" lang="en" sz="1500">
                <a:solidFill>
                  <a:srgbClr val="0000FF"/>
                </a:solidFill>
              </a:rPr>
              <a:t>6</a:t>
            </a:r>
            <a:endParaRPr b="1" sz="1500">
              <a:solidFill>
                <a:srgbClr val="0000FF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500"/>
              <a:buChar char="●"/>
            </a:pPr>
            <a:r>
              <a:rPr lang="en" sz="1500">
                <a:solidFill>
                  <a:srgbClr val="0000FF"/>
                </a:solidFill>
              </a:rPr>
              <a:t>Content Interactions: 113.9K</a:t>
            </a:r>
            <a:r>
              <a:rPr b="1" lang="en" sz="1500">
                <a:solidFill>
                  <a:srgbClr val="0000FF"/>
                </a:solidFill>
              </a:rPr>
              <a:t> </a:t>
            </a:r>
            <a:endParaRPr b="1" sz="1500">
              <a:solidFill>
                <a:srgbClr val="0000FF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500"/>
              <a:buChar char="●"/>
            </a:pPr>
            <a:r>
              <a:rPr lang="en" sz="1500">
                <a:solidFill>
                  <a:srgbClr val="0000FF"/>
                </a:solidFill>
              </a:rPr>
              <a:t>Watch Time: </a:t>
            </a:r>
            <a:r>
              <a:rPr b="1" lang="en" sz="1500">
                <a:solidFill>
                  <a:srgbClr val="0000FF"/>
                </a:solidFill>
              </a:rPr>
              <a:t>1h29m</a:t>
            </a:r>
            <a:endParaRPr b="1" sz="1500">
              <a:solidFill>
                <a:srgbClr val="0000FF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500"/>
              <a:buChar char="●"/>
            </a:pPr>
            <a:r>
              <a:rPr lang="en" sz="1500">
                <a:solidFill>
                  <a:srgbClr val="0000FF"/>
                </a:solidFill>
              </a:rPr>
              <a:t>Visit Totals: </a:t>
            </a:r>
            <a:r>
              <a:rPr b="1" lang="en" sz="1500">
                <a:solidFill>
                  <a:srgbClr val="0000FF"/>
                </a:solidFill>
              </a:rPr>
              <a:t>NA</a:t>
            </a:r>
            <a:endParaRPr b="1" sz="1500">
              <a:solidFill>
                <a:srgbClr val="0000FF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500"/>
              <a:buChar char="●"/>
            </a:pPr>
            <a:r>
              <a:rPr lang="en" sz="1500">
                <a:solidFill>
                  <a:srgbClr val="0000FF"/>
                </a:solidFill>
              </a:rPr>
              <a:t>From Organic: </a:t>
            </a:r>
            <a:r>
              <a:rPr b="1" lang="en" sz="1500">
                <a:solidFill>
                  <a:srgbClr val="0000FF"/>
                </a:solidFill>
              </a:rPr>
              <a:t>NA</a:t>
            </a:r>
            <a:endParaRPr b="1" sz="1500">
              <a:solidFill>
                <a:srgbClr val="0000FF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500"/>
              <a:buChar char="●"/>
            </a:pPr>
            <a:r>
              <a:rPr lang="en" sz="1500">
                <a:solidFill>
                  <a:srgbClr val="0000FF"/>
                </a:solidFill>
              </a:rPr>
              <a:t>Follows: </a:t>
            </a:r>
            <a:r>
              <a:rPr b="1" lang="en" sz="1500">
                <a:solidFill>
                  <a:srgbClr val="0000FF"/>
                </a:solidFill>
              </a:rPr>
              <a:t>1.3K</a:t>
            </a:r>
            <a:endParaRPr b="1" sz="1500">
              <a:solidFill>
                <a:srgbClr val="0000FF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500"/>
              <a:buChar char="●"/>
            </a:pPr>
            <a:r>
              <a:rPr lang="en" sz="1500">
                <a:solidFill>
                  <a:srgbClr val="0000FF"/>
                </a:solidFill>
              </a:rPr>
              <a:t>Unfollows: </a:t>
            </a:r>
            <a:r>
              <a:rPr b="1" lang="en" sz="1500">
                <a:solidFill>
                  <a:srgbClr val="0000FF"/>
                </a:solidFill>
              </a:rPr>
              <a:t>6,284</a:t>
            </a:r>
            <a:endParaRPr b="1" sz="1500">
              <a:solidFill>
                <a:srgbClr val="0000FF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500"/>
              <a:buChar char="●"/>
            </a:pPr>
            <a:r>
              <a:rPr lang="en" sz="1500">
                <a:solidFill>
                  <a:srgbClr val="0000FF"/>
                </a:solidFill>
              </a:rPr>
              <a:t>Net Follows:</a:t>
            </a:r>
            <a:r>
              <a:rPr b="1" lang="en" sz="1500">
                <a:solidFill>
                  <a:srgbClr val="0000FF"/>
                </a:solidFill>
                <a:highlight>
                  <a:srgbClr val="EA9999"/>
                </a:highlight>
              </a:rPr>
              <a:t>-5,002</a:t>
            </a:r>
            <a:endParaRPr b="1" sz="1500">
              <a:solidFill>
                <a:srgbClr val="0000FF"/>
              </a:solidFill>
              <a:highlight>
                <a:srgbClr val="EA9999"/>
              </a:highlight>
            </a:endParaRPr>
          </a:p>
        </p:txBody>
      </p:sp>
      <p:sp>
        <p:nvSpPr>
          <p:cNvPr id="95" name="Google Shape;95;p19"/>
          <p:cNvSpPr txBox="1"/>
          <p:nvPr>
            <p:ph idx="2" type="body"/>
          </p:nvPr>
        </p:nvSpPr>
        <p:spPr>
          <a:xfrm>
            <a:off x="43116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 u="sng">
                <a:solidFill>
                  <a:srgbClr val="0000FF"/>
                </a:solidFill>
              </a:rPr>
              <a:t>25-26 (3-22-25/ 02-01-2026) 316 Days:</a:t>
            </a:r>
            <a:endParaRPr b="1" sz="1500" u="sng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FF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500"/>
              <a:buChar char="●"/>
            </a:pPr>
            <a:r>
              <a:rPr lang="en" sz="1500">
                <a:solidFill>
                  <a:srgbClr val="0000FF"/>
                </a:solidFill>
              </a:rPr>
              <a:t>Views: </a:t>
            </a:r>
            <a:r>
              <a:rPr b="1" lang="en" sz="1500">
                <a:solidFill>
                  <a:srgbClr val="0000FF"/>
                </a:solidFill>
              </a:rPr>
              <a:t>1.2M</a:t>
            </a:r>
            <a:endParaRPr b="1" sz="1500">
              <a:solidFill>
                <a:srgbClr val="0000FF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500"/>
              <a:buChar char="●"/>
            </a:pPr>
            <a:r>
              <a:rPr lang="en" sz="1500">
                <a:solidFill>
                  <a:srgbClr val="0000FF"/>
                </a:solidFill>
              </a:rPr>
              <a:t>3-Second Views: </a:t>
            </a:r>
            <a:r>
              <a:rPr b="1" lang="en" sz="1500">
                <a:solidFill>
                  <a:srgbClr val="0000FF"/>
                </a:solidFill>
              </a:rPr>
              <a:t>11.9K </a:t>
            </a:r>
            <a:r>
              <a:rPr b="1" lang="en" sz="1500">
                <a:solidFill>
                  <a:srgbClr val="0000FF"/>
                </a:solidFill>
                <a:highlight>
                  <a:srgbClr val="00FF00"/>
                </a:highlight>
              </a:rPr>
              <a:t>(Up 3.8K%)</a:t>
            </a:r>
            <a:endParaRPr b="1" sz="1500">
              <a:solidFill>
                <a:srgbClr val="0000FF"/>
              </a:solidFill>
              <a:highlight>
                <a:srgbClr val="00FF00"/>
              </a:highlight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500"/>
              <a:buChar char="●"/>
            </a:pPr>
            <a:r>
              <a:rPr lang="en" sz="1500">
                <a:solidFill>
                  <a:srgbClr val="0000FF"/>
                </a:solidFill>
              </a:rPr>
              <a:t>1-Minute Views: </a:t>
            </a:r>
            <a:r>
              <a:rPr b="1" lang="en" sz="1500">
                <a:solidFill>
                  <a:srgbClr val="0000FF"/>
                </a:solidFill>
              </a:rPr>
              <a:t>398 </a:t>
            </a:r>
            <a:r>
              <a:rPr b="1" lang="en" sz="1500">
                <a:solidFill>
                  <a:srgbClr val="0000FF"/>
                </a:solidFill>
                <a:highlight>
                  <a:srgbClr val="00FF00"/>
                </a:highlight>
              </a:rPr>
              <a:t>(Up 6.5K%)</a:t>
            </a:r>
            <a:endParaRPr b="1" sz="1500">
              <a:solidFill>
                <a:srgbClr val="0000FF"/>
              </a:solidFill>
              <a:highlight>
                <a:srgbClr val="00FF00"/>
              </a:highlight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500"/>
              <a:buChar char="●"/>
            </a:pPr>
            <a:r>
              <a:rPr lang="en" sz="1500">
                <a:solidFill>
                  <a:srgbClr val="0000FF"/>
                </a:solidFill>
              </a:rPr>
              <a:t>Content Interactions</a:t>
            </a:r>
            <a:r>
              <a:rPr lang="en" sz="1500">
                <a:solidFill>
                  <a:srgbClr val="0000FF"/>
                </a:solidFill>
              </a:rPr>
              <a:t>: </a:t>
            </a:r>
            <a:r>
              <a:rPr b="1" lang="en" sz="1500">
                <a:solidFill>
                  <a:srgbClr val="0000FF"/>
                </a:solidFill>
              </a:rPr>
              <a:t>34.5K </a:t>
            </a:r>
            <a:r>
              <a:rPr b="1" lang="en" sz="1500">
                <a:solidFill>
                  <a:srgbClr val="0000FF"/>
                </a:solidFill>
                <a:highlight>
                  <a:srgbClr val="EA9999"/>
                </a:highlight>
              </a:rPr>
              <a:t>(Down 66.1K%)</a:t>
            </a:r>
            <a:endParaRPr b="1" sz="1500">
              <a:solidFill>
                <a:srgbClr val="0000FF"/>
              </a:solidFill>
              <a:highlight>
                <a:srgbClr val="EA9999"/>
              </a:highlight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500"/>
              <a:buChar char="●"/>
            </a:pPr>
            <a:r>
              <a:rPr lang="en" sz="1500">
                <a:solidFill>
                  <a:srgbClr val="0000FF"/>
                </a:solidFill>
              </a:rPr>
              <a:t>Watch Time: </a:t>
            </a:r>
            <a:r>
              <a:rPr b="1" lang="en" sz="1500">
                <a:solidFill>
                  <a:srgbClr val="0000FF"/>
                </a:solidFill>
              </a:rPr>
              <a:t>3d16h </a:t>
            </a:r>
            <a:r>
              <a:rPr b="1" lang="en" sz="1500">
                <a:solidFill>
                  <a:srgbClr val="0000FF"/>
                </a:solidFill>
                <a:highlight>
                  <a:srgbClr val="00FF00"/>
                </a:highlight>
              </a:rPr>
              <a:t>(Up 5.8K%)</a:t>
            </a:r>
            <a:endParaRPr b="1" sz="1500">
              <a:solidFill>
                <a:srgbClr val="0000FF"/>
              </a:solidFill>
              <a:highlight>
                <a:srgbClr val="00FF00"/>
              </a:highlight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500"/>
              <a:buChar char="●"/>
            </a:pPr>
            <a:r>
              <a:rPr lang="en" sz="1500">
                <a:solidFill>
                  <a:srgbClr val="0000FF"/>
                </a:solidFill>
              </a:rPr>
              <a:t>Visit Totals: </a:t>
            </a:r>
            <a:r>
              <a:rPr b="1" lang="en" sz="1500">
                <a:solidFill>
                  <a:srgbClr val="0000FF"/>
                </a:solidFill>
              </a:rPr>
              <a:t>1,173,610</a:t>
            </a:r>
            <a:endParaRPr b="1" sz="1500">
              <a:solidFill>
                <a:srgbClr val="0000FF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500"/>
              <a:buChar char="●"/>
            </a:pPr>
            <a:r>
              <a:rPr lang="en" sz="1500">
                <a:solidFill>
                  <a:srgbClr val="0000FF"/>
                </a:solidFill>
              </a:rPr>
              <a:t>From Organic: </a:t>
            </a:r>
            <a:r>
              <a:rPr b="1" lang="en" sz="1500">
                <a:solidFill>
                  <a:srgbClr val="0000FF"/>
                </a:solidFill>
              </a:rPr>
              <a:t>1,173,610</a:t>
            </a:r>
            <a:endParaRPr b="1" sz="1500">
              <a:solidFill>
                <a:srgbClr val="0000FF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500"/>
              <a:buChar char="●"/>
            </a:pPr>
            <a:r>
              <a:rPr lang="en" sz="1500">
                <a:solidFill>
                  <a:srgbClr val="0000FF"/>
                </a:solidFill>
              </a:rPr>
              <a:t>Follows: </a:t>
            </a:r>
            <a:r>
              <a:rPr b="1" lang="en" sz="1500">
                <a:solidFill>
                  <a:srgbClr val="0000FF"/>
                </a:solidFill>
              </a:rPr>
              <a:t>945 </a:t>
            </a:r>
            <a:r>
              <a:rPr b="1" lang="en" sz="1500">
                <a:solidFill>
                  <a:srgbClr val="0000FF"/>
                </a:solidFill>
                <a:highlight>
                  <a:srgbClr val="EA9999"/>
                </a:highlight>
              </a:rPr>
              <a:t>(Down 15.2%)</a:t>
            </a:r>
            <a:endParaRPr b="1" sz="1500">
              <a:solidFill>
                <a:srgbClr val="0000FF"/>
              </a:solidFill>
              <a:highlight>
                <a:srgbClr val="EA9999"/>
              </a:highlight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500"/>
              <a:buChar char="●"/>
            </a:pPr>
            <a:r>
              <a:rPr lang="en" sz="1500">
                <a:solidFill>
                  <a:srgbClr val="0000FF"/>
                </a:solidFill>
              </a:rPr>
              <a:t>Unfollows: </a:t>
            </a:r>
            <a:r>
              <a:rPr b="1" lang="en" sz="1500">
                <a:solidFill>
                  <a:srgbClr val="0000FF"/>
                </a:solidFill>
              </a:rPr>
              <a:t>1,258 </a:t>
            </a:r>
            <a:r>
              <a:rPr b="1" lang="en" sz="1500">
                <a:solidFill>
                  <a:srgbClr val="0000FF"/>
                </a:solidFill>
                <a:highlight>
                  <a:srgbClr val="00FF00"/>
                </a:highlight>
              </a:rPr>
              <a:t>(Down 79.7%)</a:t>
            </a:r>
            <a:endParaRPr b="1" sz="1500">
              <a:solidFill>
                <a:srgbClr val="0000FF"/>
              </a:solidFill>
              <a:highlight>
                <a:srgbClr val="00FF00"/>
              </a:highlight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500"/>
              <a:buChar char="●"/>
            </a:pPr>
            <a:r>
              <a:rPr lang="en" sz="1500">
                <a:solidFill>
                  <a:srgbClr val="0000FF"/>
                </a:solidFill>
              </a:rPr>
              <a:t>Net Follows:</a:t>
            </a:r>
            <a:r>
              <a:rPr b="1" lang="en" sz="1500">
                <a:solidFill>
                  <a:srgbClr val="0000FF"/>
                </a:solidFill>
              </a:rPr>
              <a:t>-313 </a:t>
            </a:r>
            <a:r>
              <a:rPr b="1" lang="en" sz="1500">
                <a:solidFill>
                  <a:srgbClr val="0000FF"/>
                </a:solidFill>
                <a:highlight>
                  <a:srgbClr val="00FF00"/>
                </a:highlight>
              </a:rPr>
              <a:t>(Up 93.8%)</a:t>
            </a:r>
            <a:endParaRPr b="1" sz="1500">
              <a:solidFill>
                <a:srgbClr val="0000FF"/>
              </a:solidFill>
              <a:highlight>
                <a:srgbClr val="00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FF"/>
                </a:solidFill>
              </a:rPr>
              <a:t>X (Twitter)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101" name="Google Shape;101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Char char="●"/>
            </a:pPr>
            <a:r>
              <a:rPr lang="en" sz="2400">
                <a:solidFill>
                  <a:srgbClr val="0000FF"/>
                </a:solidFill>
              </a:rPr>
              <a:t>The page was largely just a repost farm without original content or meaningful engagement.</a:t>
            </a:r>
            <a:endParaRPr sz="2400">
              <a:solidFill>
                <a:srgbClr val="0000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Char char="●"/>
            </a:pPr>
            <a:r>
              <a:rPr lang="en" sz="2400">
                <a:solidFill>
                  <a:srgbClr val="0000FF"/>
                </a:solidFill>
              </a:rPr>
              <a:t>We hadn’t maintained communication with other affiliates.</a:t>
            </a:r>
            <a:endParaRPr sz="2400">
              <a:solidFill>
                <a:srgbClr val="0000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Char char="●"/>
            </a:pPr>
            <a:r>
              <a:rPr lang="en" sz="2400">
                <a:solidFill>
                  <a:srgbClr val="0000FF"/>
                </a:solidFill>
              </a:rPr>
              <a:t>Our reply rate was poor.</a:t>
            </a:r>
            <a:endParaRPr sz="2400">
              <a:solidFill>
                <a:srgbClr val="0000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Char char="●"/>
            </a:pPr>
            <a:r>
              <a:rPr lang="en" sz="2400">
                <a:solidFill>
                  <a:srgbClr val="0000FF"/>
                </a:solidFill>
              </a:rPr>
              <a:t>We weren’t actively promoting our candidates.</a:t>
            </a:r>
            <a:endParaRPr sz="2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b="1" lang="en">
                <a:solidFill>
                  <a:srgbClr val="0000FF"/>
                </a:solidFill>
              </a:rPr>
              <a:t>Metadata Comparison: X (Twitter)</a:t>
            </a:r>
            <a:endParaRPr/>
          </a:p>
        </p:txBody>
      </p:sp>
      <p:sp>
        <p:nvSpPr>
          <p:cNvPr id="107" name="Google Shape;107;p2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 u="sng">
                <a:solidFill>
                  <a:srgbClr val="0000FF"/>
                </a:solidFill>
              </a:rPr>
              <a:t>24-25 (3-03-25/ 03-22-25) 384 Days:</a:t>
            </a:r>
            <a:endParaRPr b="1" sz="1500" u="sng">
              <a:solidFill>
                <a:srgbClr val="0000FF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500"/>
              <a:buChar char="●"/>
            </a:pPr>
            <a:r>
              <a:rPr lang="en" sz="1500">
                <a:solidFill>
                  <a:srgbClr val="0000FF"/>
                </a:solidFill>
              </a:rPr>
              <a:t>Tweets: </a:t>
            </a:r>
            <a:r>
              <a:rPr b="1" lang="en" sz="1500">
                <a:solidFill>
                  <a:srgbClr val="0000FF"/>
                </a:solidFill>
              </a:rPr>
              <a:t>382 </a:t>
            </a:r>
            <a:endParaRPr b="1" sz="1500">
              <a:solidFill>
                <a:srgbClr val="0000FF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500"/>
              <a:buChar char="●"/>
            </a:pPr>
            <a:r>
              <a:rPr lang="en" sz="1500">
                <a:solidFill>
                  <a:srgbClr val="0000FF"/>
                </a:solidFill>
              </a:rPr>
              <a:t>Retweets: </a:t>
            </a:r>
            <a:r>
              <a:rPr b="1" lang="en" sz="1500">
                <a:solidFill>
                  <a:srgbClr val="0000FF"/>
                </a:solidFill>
              </a:rPr>
              <a:t>759 </a:t>
            </a:r>
            <a:endParaRPr b="1" sz="1500">
              <a:solidFill>
                <a:srgbClr val="0000FF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500"/>
              <a:buChar char="●"/>
            </a:pPr>
            <a:r>
              <a:rPr lang="en" sz="1500">
                <a:solidFill>
                  <a:srgbClr val="0000FF"/>
                </a:solidFill>
              </a:rPr>
              <a:t>Impressions: </a:t>
            </a:r>
            <a:r>
              <a:rPr b="1" lang="en" sz="1500">
                <a:solidFill>
                  <a:srgbClr val="0000FF"/>
                </a:solidFill>
              </a:rPr>
              <a:t>173,226</a:t>
            </a:r>
            <a:endParaRPr b="1" sz="1500">
              <a:solidFill>
                <a:srgbClr val="0000FF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500"/>
              <a:buChar char="●"/>
            </a:pPr>
            <a:r>
              <a:rPr lang="en" sz="1500">
                <a:solidFill>
                  <a:srgbClr val="0000FF"/>
                </a:solidFill>
              </a:rPr>
              <a:t>Engagements: </a:t>
            </a:r>
            <a:r>
              <a:rPr b="1" lang="en" sz="1500">
                <a:solidFill>
                  <a:srgbClr val="0000FF"/>
                </a:solidFill>
              </a:rPr>
              <a:t>4,127 </a:t>
            </a:r>
            <a:endParaRPr b="1" sz="1500">
              <a:solidFill>
                <a:srgbClr val="0000FF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500"/>
              <a:buChar char="●"/>
            </a:pPr>
            <a:r>
              <a:rPr lang="en" sz="1500">
                <a:solidFill>
                  <a:srgbClr val="0000FF"/>
                </a:solidFill>
              </a:rPr>
              <a:t>Replies: </a:t>
            </a:r>
            <a:r>
              <a:rPr b="1" lang="en" sz="1500">
                <a:solidFill>
                  <a:srgbClr val="0000FF"/>
                </a:solidFill>
              </a:rPr>
              <a:t>162 </a:t>
            </a:r>
            <a:endParaRPr b="1" sz="1500">
              <a:solidFill>
                <a:srgbClr val="0000FF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500"/>
              <a:buChar char="●"/>
            </a:pPr>
            <a:r>
              <a:rPr lang="en" sz="1500">
                <a:solidFill>
                  <a:srgbClr val="0000FF"/>
                </a:solidFill>
              </a:rPr>
              <a:t>Clicks: </a:t>
            </a:r>
            <a:r>
              <a:rPr b="1" lang="en" sz="1500">
                <a:solidFill>
                  <a:srgbClr val="0000FF"/>
                </a:solidFill>
              </a:rPr>
              <a:t>130 </a:t>
            </a:r>
            <a:endParaRPr b="1" sz="1500">
              <a:solidFill>
                <a:srgbClr val="0000FF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500"/>
              <a:buChar char="●"/>
            </a:pPr>
            <a:r>
              <a:rPr lang="en" sz="1500">
                <a:solidFill>
                  <a:srgbClr val="0000FF"/>
                </a:solidFill>
              </a:rPr>
              <a:t>Likes: </a:t>
            </a:r>
            <a:r>
              <a:rPr b="1" lang="en" sz="1500">
                <a:solidFill>
                  <a:srgbClr val="0000FF"/>
                </a:solidFill>
              </a:rPr>
              <a:t>2,660 </a:t>
            </a:r>
            <a:endParaRPr b="1" sz="1500">
              <a:solidFill>
                <a:srgbClr val="0000FF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500"/>
              <a:buChar char="●"/>
            </a:pPr>
            <a:r>
              <a:rPr lang="en" sz="1500">
                <a:solidFill>
                  <a:srgbClr val="0000FF"/>
                </a:solidFill>
              </a:rPr>
              <a:t>New Followers: </a:t>
            </a:r>
            <a:r>
              <a:rPr b="1" lang="en" sz="1500">
                <a:solidFill>
                  <a:srgbClr val="0000FF"/>
                </a:solidFill>
              </a:rPr>
              <a:t>76 </a:t>
            </a:r>
            <a:endParaRPr b="1" sz="15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2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 u="sng">
                <a:solidFill>
                  <a:srgbClr val="0000FF"/>
                </a:solidFill>
              </a:rPr>
              <a:t>25-26 (3-22-25/ 02-01-2026) 316 Days:</a:t>
            </a:r>
            <a:endParaRPr b="1" sz="1500" u="sng">
              <a:solidFill>
                <a:srgbClr val="0000FF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500"/>
              <a:buChar char="●"/>
            </a:pPr>
            <a:r>
              <a:rPr lang="en" sz="1500">
                <a:solidFill>
                  <a:srgbClr val="0000FF"/>
                </a:solidFill>
              </a:rPr>
              <a:t>Tweets: </a:t>
            </a:r>
            <a:r>
              <a:rPr b="1" lang="en" sz="1500">
                <a:solidFill>
                  <a:srgbClr val="0000FF"/>
                </a:solidFill>
              </a:rPr>
              <a:t>538 </a:t>
            </a:r>
            <a:r>
              <a:rPr b="1" lang="en" sz="1500">
                <a:solidFill>
                  <a:srgbClr val="0000FF"/>
                </a:solidFill>
                <a:highlight>
                  <a:srgbClr val="00FF00"/>
                </a:highlight>
              </a:rPr>
              <a:t>(Up 44%)</a:t>
            </a:r>
            <a:endParaRPr b="1" sz="1500">
              <a:solidFill>
                <a:srgbClr val="0000FF"/>
              </a:solidFill>
              <a:highlight>
                <a:srgbClr val="00FF00"/>
              </a:highlight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500"/>
              <a:buChar char="●"/>
            </a:pPr>
            <a:r>
              <a:rPr lang="en" sz="1500">
                <a:solidFill>
                  <a:srgbClr val="0000FF"/>
                </a:solidFill>
              </a:rPr>
              <a:t>Retweets: </a:t>
            </a:r>
            <a:r>
              <a:rPr b="1" lang="en" sz="1500">
                <a:solidFill>
                  <a:srgbClr val="0000FF"/>
                </a:solidFill>
              </a:rPr>
              <a:t>344 </a:t>
            </a:r>
            <a:r>
              <a:rPr b="1" lang="en" sz="1500">
                <a:solidFill>
                  <a:srgbClr val="0000FF"/>
                </a:solidFill>
                <a:highlight>
                  <a:srgbClr val="EA9999"/>
                </a:highlight>
              </a:rPr>
              <a:t>(Down 54%)</a:t>
            </a:r>
            <a:endParaRPr b="1" sz="1500">
              <a:solidFill>
                <a:srgbClr val="0000FF"/>
              </a:solidFill>
              <a:highlight>
                <a:srgbClr val="EA9999"/>
              </a:highlight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500"/>
              <a:buChar char="●"/>
            </a:pPr>
            <a:r>
              <a:rPr lang="en" sz="1500">
                <a:solidFill>
                  <a:srgbClr val="0000FF"/>
                </a:solidFill>
              </a:rPr>
              <a:t>Impressions: </a:t>
            </a:r>
            <a:r>
              <a:rPr b="1" lang="en" sz="1500">
                <a:solidFill>
                  <a:srgbClr val="0000FF"/>
                </a:solidFill>
              </a:rPr>
              <a:t>250,783 </a:t>
            </a:r>
            <a:r>
              <a:rPr b="1" lang="en" sz="1500">
                <a:solidFill>
                  <a:srgbClr val="0000FF"/>
                </a:solidFill>
                <a:highlight>
                  <a:srgbClr val="00FF00"/>
                </a:highlight>
              </a:rPr>
              <a:t>(Up 46%)</a:t>
            </a:r>
            <a:endParaRPr b="1" sz="1500">
              <a:solidFill>
                <a:srgbClr val="0000FF"/>
              </a:solidFill>
              <a:highlight>
                <a:srgbClr val="00FF00"/>
              </a:highlight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500"/>
              <a:buChar char="●"/>
            </a:pPr>
            <a:r>
              <a:rPr lang="en" sz="1500">
                <a:solidFill>
                  <a:srgbClr val="0000FF"/>
                </a:solidFill>
              </a:rPr>
              <a:t>Engagements: </a:t>
            </a:r>
            <a:r>
              <a:rPr b="1" lang="en" sz="1500">
                <a:solidFill>
                  <a:srgbClr val="0000FF"/>
                </a:solidFill>
              </a:rPr>
              <a:t>4,543 </a:t>
            </a:r>
            <a:r>
              <a:rPr b="1" lang="en" sz="1500">
                <a:solidFill>
                  <a:srgbClr val="0000FF"/>
                </a:solidFill>
                <a:highlight>
                  <a:srgbClr val="00FF00"/>
                </a:highlight>
              </a:rPr>
              <a:t>(Up 12%)</a:t>
            </a:r>
            <a:endParaRPr b="1" sz="1500">
              <a:solidFill>
                <a:srgbClr val="0000FF"/>
              </a:solidFill>
              <a:highlight>
                <a:srgbClr val="00FF00"/>
              </a:highlight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500"/>
              <a:buChar char="●"/>
            </a:pPr>
            <a:r>
              <a:rPr lang="en" sz="1500">
                <a:solidFill>
                  <a:srgbClr val="0000FF"/>
                </a:solidFill>
              </a:rPr>
              <a:t>Replies: </a:t>
            </a:r>
            <a:r>
              <a:rPr b="1" lang="en" sz="1500">
                <a:solidFill>
                  <a:srgbClr val="0000FF"/>
                </a:solidFill>
                <a:highlight>
                  <a:srgbClr val="00FF00"/>
                </a:highlight>
              </a:rPr>
              <a:t>444 (Up 178%)</a:t>
            </a:r>
            <a:endParaRPr b="1" sz="1500">
              <a:solidFill>
                <a:srgbClr val="0000FF"/>
              </a:solidFill>
              <a:highlight>
                <a:srgbClr val="00FF00"/>
              </a:highlight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500"/>
              <a:buChar char="●"/>
            </a:pPr>
            <a:r>
              <a:rPr lang="en" sz="1500">
                <a:solidFill>
                  <a:srgbClr val="0000FF"/>
                </a:solidFill>
              </a:rPr>
              <a:t>Clicks: </a:t>
            </a:r>
            <a:r>
              <a:rPr b="1" lang="en" sz="1500">
                <a:solidFill>
                  <a:srgbClr val="0000FF"/>
                </a:solidFill>
                <a:highlight>
                  <a:srgbClr val="00FF00"/>
                </a:highlight>
              </a:rPr>
              <a:t>679 (Up 453%)</a:t>
            </a:r>
            <a:endParaRPr b="1" sz="1500">
              <a:solidFill>
                <a:srgbClr val="0000FF"/>
              </a:solidFill>
              <a:highlight>
                <a:srgbClr val="00FF00"/>
              </a:highlight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500"/>
              <a:buChar char="●"/>
            </a:pPr>
            <a:r>
              <a:rPr lang="en" sz="1500">
                <a:solidFill>
                  <a:srgbClr val="0000FF"/>
                </a:solidFill>
              </a:rPr>
              <a:t>Likes: </a:t>
            </a:r>
            <a:r>
              <a:rPr b="1" lang="en" sz="1500">
                <a:solidFill>
                  <a:srgbClr val="0000FF"/>
                </a:solidFill>
              </a:rPr>
              <a:t>2,177 </a:t>
            </a:r>
            <a:r>
              <a:rPr b="1" lang="en" sz="1500">
                <a:solidFill>
                  <a:srgbClr val="0000FF"/>
                </a:solidFill>
                <a:highlight>
                  <a:srgbClr val="EA9999"/>
                </a:highlight>
              </a:rPr>
              <a:t>(Down 17%)</a:t>
            </a:r>
            <a:endParaRPr b="1" sz="1500">
              <a:solidFill>
                <a:srgbClr val="0000FF"/>
              </a:solidFill>
              <a:highlight>
                <a:srgbClr val="EA9999"/>
              </a:highlight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500"/>
              <a:buChar char="●"/>
            </a:pPr>
            <a:r>
              <a:rPr lang="en" sz="1500">
                <a:solidFill>
                  <a:srgbClr val="0000FF"/>
                </a:solidFill>
              </a:rPr>
              <a:t>New Followers: </a:t>
            </a:r>
            <a:r>
              <a:rPr b="1" lang="en" sz="1500">
                <a:solidFill>
                  <a:srgbClr val="0000FF"/>
                </a:solidFill>
              </a:rPr>
              <a:t>157 </a:t>
            </a:r>
            <a:r>
              <a:rPr b="1" lang="en" sz="1500">
                <a:solidFill>
                  <a:srgbClr val="0000FF"/>
                </a:solidFill>
                <a:highlight>
                  <a:srgbClr val="00FF00"/>
                </a:highlight>
              </a:rPr>
              <a:t>(Up 107%)</a:t>
            </a:r>
            <a:endParaRPr b="1" sz="1500">
              <a:solidFill>
                <a:srgbClr val="0000FF"/>
              </a:solidFill>
              <a:highlight>
                <a:srgbClr val="00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